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312" r:id="rId2"/>
    <p:sldId id="337" r:id="rId3"/>
    <p:sldId id="349" r:id="rId4"/>
    <p:sldId id="336" r:id="rId5"/>
    <p:sldId id="257" r:id="rId6"/>
    <p:sldId id="316" r:id="rId7"/>
    <p:sldId id="351" r:id="rId8"/>
    <p:sldId id="317" r:id="rId9"/>
    <p:sldId id="310" r:id="rId10"/>
    <p:sldId id="347" r:id="rId11"/>
    <p:sldId id="288" r:id="rId12"/>
    <p:sldId id="289" r:id="rId13"/>
    <p:sldId id="341" r:id="rId14"/>
    <p:sldId id="290" r:id="rId15"/>
    <p:sldId id="291" r:id="rId16"/>
    <p:sldId id="340" r:id="rId17"/>
    <p:sldId id="342" r:id="rId18"/>
    <p:sldId id="318" r:id="rId19"/>
    <p:sldId id="354" r:id="rId20"/>
    <p:sldId id="320" r:id="rId21"/>
    <p:sldId id="355" r:id="rId22"/>
    <p:sldId id="357" r:id="rId23"/>
    <p:sldId id="345" r:id="rId24"/>
    <p:sldId id="359" r:id="rId25"/>
    <p:sldId id="348" r:id="rId26"/>
    <p:sldId id="338"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Elgersma" initials="LE" lastIdx="21" clrIdx="0">
    <p:extLst>
      <p:ext uri="{19B8F6BF-5375-455C-9EA6-DF929625EA0E}">
        <p15:presenceInfo xmlns:p15="http://schemas.microsoft.com/office/powerpoint/2012/main" userId="S::lindsay@elgersmaconsultingcom.onmicrosoft.com::edbf2e0c-64c3-45a2-89a1-0f3e57608278" providerId="AD"/>
      </p:ext>
    </p:extLst>
  </p:cmAuthor>
  <p:cmAuthor id="2" name="Laura Bonikowsky" initials="LNB" lastIdx="5" clrIdx="1">
    <p:extLst>
      <p:ext uri="{19B8F6BF-5375-455C-9EA6-DF929625EA0E}">
        <p15:presenceInfo xmlns:p15="http://schemas.microsoft.com/office/powerpoint/2012/main" userId="Laura Bonikowsky" providerId="None"/>
      </p:ext>
    </p:extLst>
  </p:cmAuthor>
  <p:cmAuthor id="3" name="Nicole Koopstra" initials="" lastIdx="6" clrIdx="2">
    <p:extLst>
      <p:ext uri="{19B8F6BF-5375-455C-9EA6-DF929625EA0E}">
        <p15:presenceInfo xmlns:p15="http://schemas.microsoft.com/office/powerpoint/2012/main" userId="S::nkoopstra@gfo.ca::a37db97f-7c29-425f-ae8b-a9ede515881a" providerId="AD"/>
      </p:ext>
    </p:extLst>
  </p:cmAuthor>
  <p:cmAuthor id="4" name="Brianne Curtis" initials="BC" lastIdx="5" clrIdx="3">
    <p:extLst>
      <p:ext uri="{19B8F6BF-5375-455C-9EA6-DF929625EA0E}">
        <p15:presenceInfo xmlns:p15="http://schemas.microsoft.com/office/powerpoint/2012/main" userId="S::bcurtis@gfo.ca::4d36d49e-32f4-473a-b818-5cd7e50bc4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092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50" autoAdjust="0"/>
    <p:restoredTop sz="65880" autoAdjust="0"/>
  </p:normalViewPr>
  <p:slideViewPr>
    <p:cSldViewPr snapToGrid="0">
      <p:cViewPr varScale="1">
        <p:scale>
          <a:sx n="77" d="100"/>
          <a:sy n="77" d="100"/>
        </p:scale>
        <p:origin x="1160" y="192"/>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61" d="100"/>
          <a:sy n="61" d="100"/>
        </p:scale>
        <p:origin x="3168" y="3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cole Koopstra" userId="a37db97f-7c29-425f-ae8b-a9ede515881a" providerId="ADAL" clId="{9F74E53B-7D6C-0A49-8843-2E8149A3E308}"/>
    <pc:docChg chg="undo custSel modSld">
      <pc:chgData name="Nicole Koopstra" userId="a37db97f-7c29-425f-ae8b-a9ede515881a" providerId="ADAL" clId="{9F74E53B-7D6C-0A49-8843-2E8149A3E308}" dt="2024-10-03T17:39:01.272" v="12" actId="1076"/>
      <pc:docMkLst>
        <pc:docMk/>
      </pc:docMkLst>
      <pc:sldChg chg="modSp mod">
        <pc:chgData name="Nicole Koopstra" userId="a37db97f-7c29-425f-ae8b-a9ede515881a" providerId="ADAL" clId="{9F74E53B-7D6C-0A49-8843-2E8149A3E308}" dt="2024-10-03T17:38:31.460" v="7" actId="1036"/>
        <pc:sldMkLst>
          <pc:docMk/>
          <pc:sldMk cId="3516451884" sldId="290"/>
        </pc:sldMkLst>
        <pc:spChg chg="mod">
          <ac:chgData name="Nicole Koopstra" userId="a37db97f-7c29-425f-ae8b-a9ede515881a" providerId="ADAL" clId="{9F74E53B-7D6C-0A49-8843-2E8149A3E308}" dt="2024-10-03T17:38:23.485" v="1" actId="14100"/>
          <ac:spMkLst>
            <pc:docMk/>
            <pc:sldMk cId="3516451884" sldId="290"/>
            <ac:spMk id="11" creationId="{F8CD8E73-004C-E45E-4665-66939682CB4E}"/>
          </ac:spMkLst>
        </pc:spChg>
        <pc:cxnChg chg="mod">
          <ac:chgData name="Nicole Koopstra" userId="a37db97f-7c29-425f-ae8b-a9ede515881a" providerId="ADAL" clId="{9F74E53B-7D6C-0A49-8843-2E8149A3E308}" dt="2024-10-03T17:38:31.460" v="7" actId="1036"/>
          <ac:cxnSpMkLst>
            <pc:docMk/>
            <pc:sldMk cId="3516451884" sldId="290"/>
            <ac:cxnSpMk id="9" creationId="{90825713-B013-D938-2024-E34F188208D9}"/>
          </ac:cxnSpMkLst>
        </pc:cxnChg>
      </pc:sldChg>
      <pc:sldChg chg="modSp mod">
        <pc:chgData name="Nicole Koopstra" userId="a37db97f-7c29-425f-ae8b-a9ede515881a" providerId="ADAL" clId="{9F74E53B-7D6C-0A49-8843-2E8149A3E308}" dt="2024-10-03T17:36:19.271" v="0" actId="404"/>
        <pc:sldMkLst>
          <pc:docMk/>
          <pc:sldMk cId="1438320598" sldId="349"/>
        </pc:sldMkLst>
        <pc:spChg chg="mod">
          <ac:chgData name="Nicole Koopstra" userId="a37db97f-7c29-425f-ae8b-a9ede515881a" providerId="ADAL" clId="{9F74E53B-7D6C-0A49-8843-2E8149A3E308}" dt="2024-10-03T17:36:19.271" v="0" actId="404"/>
          <ac:spMkLst>
            <pc:docMk/>
            <pc:sldMk cId="1438320598" sldId="349"/>
            <ac:spMk id="3" creationId="{4ADB7CEC-DB2A-1A1D-6DEF-B6808F238A43}"/>
          </ac:spMkLst>
        </pc:spChg>
      </pc:sldChg>
      <pc:sldChg chg="delSp modSp mod">
        <pc:chgData name="Nicole Koopstra" userId="a37db97f-7c29-425f-ae8b-a9ede515881a" providerId="ADAL" clId="{9F74E53B-7D6C-0A49-8843-2E8149A3E308}" dt="2024-10-03T17:39:01.272" v="12" actId="1076"/>
        <pc:sldMkLst>
          <pc:docMk/>
          <pc:sldMk cId="2925086299" sldId="354"/>
        </pc:sldMkLst>
        <pc:spChg chg="mod">
          <ac:chgData name="Nicole Koopstra" userId="a37db97f-7c29-425f-ae8b-a9ede515881a" providerId="ADAL" clId="{9F74E53B-7D6C-0A49-8843-2E8149A3E308}" dt="2024-10-03T17:38:57.246" v="11" actId="1076"/>
          <ac:spMkLst>
            <pc:docMk/>
            <pc:sldMk cId="2925086299" sldId="354"/>
            <ac:spMk id="2" creationId="{668BC656-AE6B-4CE8-A02A-27EAD0DFF6C0}"/>
          </ac:spMkLst>
        </pc:spChg>
        <pc:spChg chg="mod">
          <ac:chgData name="Nicole Koopstra" userId="a37db97f-7c29-425f-ae8b-a9ede515881a" providerId="ADAL" clId="{9F74E53B-7D6C-0A49-8843-2E8149A3E308}" dt="2024-10-03T17:38:54.348" v="9" actId="1076"/>
          <ac:spMkLst>
            <pc:docMk/>
            <pc:sldMk cId="2925086299" sldId="354"/>
            <ac:spMk id="16" creationId="{B6E1E382-F8E7-471D-8A63-E9E678A87D12}"/>
          </ac:spMkLst>
        </pc:spChg>
        <pc:spChg chg="del">
          <ac:chgData name="Nicole Koopstra" userId="a37db97f-7c29-425f-ae8b-a9ede515881a" providerId="ADAL" clId="{9F74E53B-7D6C-0A49-8843-2E8149A3E308}" dt="2024-10-03T17:38:46.292" v="8" actId="478"/>
          <ac:spMkLst>
            <pc:docMk/>
            <pc:sldMk cId="2925086299" sldId="354"/>
            <ac:spMk id="18" creationId="{24E9D7EA-FF6D-42D7-A99B-D14F7992B772}"/>
          </ac:spMkLst>
        </pc:spChg>
        <pc:cxnChg chg="mod">
          <ac:chgData name="Nicole Koopstra" userId="a37db97f-7c29-425f-ae8b-a9ede515881a" providerId="ADAL" clId="{9F74E53B-7D6C-0A49-8843-2E8149A3E308}" dt="2024-10-03T17:39:01.272" v="12" actId="1076"/>
          <ac:cxnSpMkLst>
            <pc:docMk/>
            <pc:sldMk cId="2925086299" sldId="354"/>
            <ac:cxnSpMk id="14" creationId="{6E6A8F53-CFF7-41EC-8440-7763226F7A14}"/>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4DED018B-63AE-44BB-B311-756F935CE590}" type="datetimeFigureOut">
              <a:rPr lang="en-CA" smtClean="0"/>
              <a:t>2024-10-03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152B4D-80B6-452C-A7D7-277FD7B18C08}" type="slidenum">
              <a:rPr lang="en-CA" smtClean="0"/>
              <a:t>‹#›</a:t>
            </a:fld>
            <a:endParaRPr lang="en-CA"/>
          </a:p>
        </p:txBody>
      </p:sp>
    </p:spTree>
    <p:extLst>
      <p:ext uri="{BB962C8B-B14F-4D97-AF65-F5344CB8AC3E}">
        <p14:creationId xmlns:p14="http://schemas.microsoft.com/office/powerpoint/2010/main" val="1470372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youtube.com/watch?v=W6E_MyVjQX4"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A1152B4D-80B6-452C-A7D7-277FD7B18C08}" type="slidenum">
              <a:rPr lang="en-CA" smtClean="0"/>
              <a:t>1</a:t>
            </a:fld>
            <a:endParaRPr lang="en-CA"/>
          </a:p>
        </p:txBody>
      </p:sp>
    </p:spTree>
    <p:extLst>
      <p:ext uri="{BB962C8B-B14F-4D97-AF65-F5344CB8AC3E}">
        <p14:creationId xmlns:p14="http://schemas.microsoft.com/office/powerpoint/2010/main" val="1173012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https://www.youtube.com/watch?v=xuivYRmIACM </a:t>
            </a:r>
          </a:p>
          <a:p>
            <a:endParaRPr lang="en-CA" dirty="0"/>
          </a:p>
          <a:p>
            <a:r>
              <a:rPr lang="en-CA" dirty="0"/>
              <a:t>This short video is a fun introduction to the following slides.</a:t>
            </a:r>
          </a:p>
        </p:txBody>
      </p:sp>
      <p:sp>
        <p:nvSpPr>
          <p:cNvPr id="4" name="Slide Number Placeholder 3"/>
          <p:cNvSpPr>
            <a:spLocks noGrp="1"/>
          </p:cNvSpPr>
          <p:nvPr>
            <p:ph type="sldNum" sz="quarter" idx="5"/>
          </p:nvPr>
        </p:nvSpPr>
        <p:spPr/>
        <p:txBody>
          <a:bodyPr/>
          <a:lstStyle/>
          <a:p>
            <a:fld id="{A1152B4D-80B6-452C-A7D7-277FD7B18C08}" type="slidenum">
              <a:rPr lang="en-CA" smtClean="0"/>
              <a:t>10</a:t>
            </a:fld>
            <a:endParaRPr lang="en-CA"/>
          </a:p>
        </p:txBody>
      </p:sp>
    </p:spTree>
    <p:extLst>
      <p:ext uri="{BB962C8B-B14F-4D97-AF65-F5344CB8AC3E}">
        <p14:creationId xmlns:p14="http://schemas.microsoft.com/office/powerpoint/2010/main" val="1101543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latin typeface="+mn-lt"/>
              </a:rPr>
              <a:t>Photosynthesis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Sunlight is absorbed by the cells in the plant’s leaves. Some of the cells contain chlorophyll, a compound that traps sunlight and starts the process of photosynthesis.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00" dirty="0">
                <a:solidFill>
                  <a:schemeClr val="tx1"/>
                </a:solidFill>
              </a:rPr>
              <a:t>Plants need water and carbon dioxide for photosynthesis. Water is made of one atom of hydrogen and two atoms of oxygen. Photosynthesis removes the hydrogen and leaves only oxygen.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The hydrogen atoms are mixed with carbon dioxide from the air to make sugar the plant needs as food.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At the end of the photosynthesis process the leftover oxygen is released into the air. Oxygen is the gas humans and animals need to breathe.</a:t>
            </a:r>
            <a:endParaRPr lang="en-US" sz="1200" dirty="0">
              <a:solidFill>
                <a:schemeClr val="tx1"/>
              </a:solidFill>
              <a:latin typeface="Calibri"/>
              <a:ea typeface="Calibri"/>
              <a:cs typeface="Calibri"/>
              <a:sym typeface="Calibri"/>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11</a:t>
            </a:fld>
            <a:endParaRPr lang="en-CA"/>
          </a:p>
        </p:txBody>
      </p:sp>
    </p:spTree>
    <p:extLst>
      <p:ext uri="{BB962C8B-B14F-4D97-AF65-F5344CB8AC3E}">
        <p14:creationId xmlns:p14="http://schemas.microsoft.com/office/powerpoint/2010/main" val="42233234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Water</a:t>
            </a:r>
          </a:p>
          <a:p>
            <a:pPr marL="0" lvl="0" indent="0">
              <a:lnSpc>
                <a:spcPct val="107000"/>
              </a:lnSpc>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Just like us, plants need water. Without the right amount of water, plants cannot grow and be healthy.</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At the very start of a plant’s life, it needs water to make it start to grow into a little seedling.</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Once the seedling has grown some roots, the plant needs water to take up the nutrients out of the soil. </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What are nutrients?  Nutrients are the chemical elements plants need to grow. Plants have primary and secondary nutrients. </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Primary nutrients are oxygen, nitrogen, phosphorus, potassium, and carbon.</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spcAft>
                <a:spcPts val="800"/>
              </a:spcAft>
              <a:buFont typeface="Symbol" panose="05050102010706020507" pitchFamily="18" charset="2"/>
              <a:buNone/>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Secondary nutrients are calcium, sulfur, iron, zinc, and copper.</a:t>
            </a:r>
            <a:endParaRPr lang="en-CA"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12</a:t>
            </a:fld>
            <a:endParaRPr lang="en-CA"/>
          </a:p>
        </p:txBody>
      </p:sp>
    </p:spTree>
    <p:extLst>
      <p:ext uri="{BB962C8B-B14F-4D97-AF65-F5344CB8AC3E}">
        <p14:creationId xmlns:p14="http://schemas.microsoft.com/office/powerpoint/2010/main" val="1739560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Not Enough Water</a:t>
            </a:r>
          </a:p>
          <a:p>
            <a:pPr>
              <a:lnSpc>
                <a:spcPct val="125000"/>
              </a:lnSpc>
              <a:spcBef>
                <a:spcPts val="2400"/>
              </a:spcBef>
            </a:pPr>
            <a:endParaRPr lang="en-US" sz="1200" dirty="0"/>
          </a:p>
          <a:p>
            <a:pPr>
              <a:lnSpc>
                <a:spcPct val="125000"/>
              </a:lnSpc>
              <a:spcBef>
                <a:spcPts val="2400"/>
              </a:spcBef>
            </a:pPr>
            <a:r>
              <a:rPr lang="en-US" sz="1200" dirty="0"/>
              <a:t>Discussion: What do you notice about these pictures?</a:t>
            </a:r>
          </a:p>
          <a:p>
            <a:pPr>
              <a:lnSpc>
                <a:spcPct val="125000"/>
              </a:lnSpc>
              <a:spcBef>
                <a:spcPts val="2400"/>
              </a:spcBef>
            </a:pPr>
            <a:endParaRPr lang="en-US" sz="1200" dirty="0"/>
          </a:p>
          <a:p>
            <a:pPr>
              <a:lnSpc>
                <a:spcPct val="125000"/>
              </a:lnSpc>
              <a:spcBef>
                <a:spcPts val="2400"/>
              </a:spcBef>
            </a:pPr>
            <a:r>
              <a:rPr lang="en-US" sz="1200" dirty="0"/>
              <a:t>Water is very important to farmers. If there is not enough rain, their crops will not grow properly.</a:t>
            </a:r>
          </a:p>
          <a:p>
            <a:pPr>
              <a:lnSpc>
                <a:spcPct val="125000"/>
              </a:lnSpc>
              <a:spcBef>
                <a:spcPts val="2400"/>
              </a:spcBef>
            </a:pPr>
            <a:endParaRPr lang="en-US" sz="1200" dirty="0"/>
          </a:p>
          <a:p>
            <a:pPr>
              <a:lnSpc>
                <a:spcPct val="125000"/>
              </a:lnSpc>
              <a:spcBef>
                <a:spcPts val="2400"/>
              </a:spcBef>
            </a:pPr>
            <a:r>
              <a:rPr lang="en-US" sz="1200" dirty="0"/>
              <a:t>Some farmers irrigate (water) their crops during the growing season. Others rely on rainfall to get enough water for their plants to grow. Here in Ontario, most farmers rely on rain. </a:t>
            </a:r>
          </a:p>
        </p:txBody>
      </p:sp>
      <p:sp>
        <p:nvSpPr>
          <p:cNvPr id="4" name="Slide Number Placeholder 3"/>
          <p:cNvSpPr>
            <a:spLocks noGrp="1"/>
          </p:cNvSpPr>
          <p:nvPr>
            <p:ph type="sldNum" sz="quarter" idx="5"/>
          </p:nvPr>
        </p:nvSpPr>
        <p:spPr/>
        <p:txBody>
          <a:bodyPr/>
          <a:lstStyle/>
          <a:p>
            <a:fld id="{A1152B4D-80B6-452C-A7D7-277FD7B18C08}" type="slidenum">
              <a:rPr lang="en-CA" smtClean="0"/>
              <a:t>13</a:t>
            </a:fld>
            <a:endParaRPr lang="en-CA"/>
          </a:p>
        </p:txBody>
      </p:sp>
    </p:spTree>
    <p:extLst>
      <p:ext uri="{BB962C8B-B14F-4D97-AF65-F5344CB8AC3E}">
        <p14:creationId xmlns:p14="http://schemas.microsoft.com/office/powerpoint/2010/main" val="1815768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Not Enough Water</a:t>
            </a:r>
          </a:p>
          <a:p>
            <a:pPr>
              <a:lnSpc>
                <a:spcPct val="125000"/>
              </a:lnSpc>
              <a:spcBef>
                <a:spcPts val="2400"/>
              </a:spcBef>
            </a:pPr>
            <a:endParaRPr lang="en-US" sz="1200" dirty="0"/>
          </a:p>
          <a:p>
            <a:pPr>
              <a:lnSpc>
                <a:spcPct val="125000"/>
              </a:lnSpc>
              <a:spcBef>
                <a:spcPts val="2400"/>
              </a:spcBef>
            </a:pPr>
            <a:r>
              <a:rPr lang="en-US" sz="1200" dirty="0"/>
              <a:t>Discussion: What do you notice about these pictures?</a:t>
            </a:r>
          </a:p>
          <a:p>
            <a:pPr>
              <a:lnSpc>
                <a:spcPct val="125000"/>
              </a:lnSpc>
              <a:spcBef>
                <a:spcPts val="2400"/>
              </a:spcBef>
            </a:pPr>
            <a:endParaRPr lang="en-US" sz="1200" dirty="0"/>
          </a:p>
          <a:p>
            <a:pPr>
              <a:lnSpc>
                <a:spcPct val="125000"/>
              </a:lnSpc>
              <a:spcBef>
                <a:spcPts val="2400"/>
              </a:spcBef>
            </a:pPr>
            <a:r>
              <a:rPr lang="en-US" sz="1200" dirty="0"/>
              <a:t>Water is very important to farmers. If there is not enough rain, their crops will not grow properly.</a:t>
            </a:r>
          </a:p>
          <a:p>
            <a:pPr>
              <a:lnSpc>
                <a:spcPct val="125000"/>
              </a:lnSpc>
              <a:spcBef>
                <a:spcPts val="2400"/>
              </a:spcBef>
            </a:pPr>
            <a:endParaRPr lang="en-US" sz="1200" dirty="0"/>
          </a:p>
          <a:p>
            <a:pPr>
              <a:lnSpc>
                <a:spcPct val="125000"/>
              </a:lnSpc>
              <a:spcBef>
                <a:spcPts val="2400"/>
              </a:spcBef>
            </a:pPr>
            <a:r>
              <a:rPr lang="en-US" sz="1200" dirty="0"/>
              <a:t>Some farmers irrigate (water) their crops during the growing season. Others rely on rainfall to get enough water for their plants to grow. Here in Ontario, most farmers rely on rain. </a:t>
            </a:r>
          </a:p>
        </p:txBody>
      </p:sp>
      <p:sp>
        <p:nvSpPr>
          <p:cNvPr id="4" name="Slide Number Placeholder 3"/>
          <p:cNvSpPr>
            <a:spLocks noGrp="1"/>
          </p:cNvSpPr>
          <p:nvPr>
            <p:ph type="sldNum" sz="quarter" idx="5"/>
          </p:nvPr>
        </p:nvSpPr>
        <p:spPr/>
        <p:txBody>
          <a:bodyPr/>
          <a:lstStyle/>
          <a:p>
            <a:fld id="{A1152B4D-80B6-452C-A7D7-277FD7B18C08}" type="slidenum">
              <a:rPr lang="en-CA" smtClean="0"/>
              <a:t>14</a:t>
            </a:fld>
            <a:endParaRPr lang="en-CA"/>
          </a:p>
        </p:txBody>
      </p:sp>
    </p:spTree>
    <p:extLst>
      <p:ext uri="{BB962C8B-B14F-4D97-AF65-F5344CB8AC3E}">
        <p14:creationId xmlns:p14="http://schemas.microsoft.com/office/powerpoint/2010/main" val="14309659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Too Much Water</a:t>
            </a:r>
          </a:p>
          <a:p>
            <a:pPr>
              <a:lnSpc>
                <a:spcPct val="125000"/>
              </a:lnSpc>
              <a:spcBef>
                <a:spcPts val="2400"/>
              </a:spcBef>
            </a:pPr>
            <a:r>
              <a:rPr lang="en-US" sz="1200" dirty="0"/>
              <a:t>Ask students what they think will happen if plants have too much water.</a:t>
            </a:r>
          </a:p>
          <a:p>
            <a:pPr>
              <a:lnSpc>
                <a:spcPct val="125000"/>
              </a:lnSpc>
              <a:spcBef>
                <a:spcPts val="2400"/>
              </a:spcBef>
            </a:pPr>
            <a:endParaRPr lang="en-US" sz="1200" dirty="0"/>
          </a:p>
          <a:p>
            <a:pPr>
              <a:lnSpc>
                <a:spcPct val="125000"/>
              </a:lnSpc>
              <a:spcBef>
                <a:spcPts val="2400"/>
              </a:spcBef>
            </a:pPr>
            <a:r>
              <a:rPr lang="en-US" sz="1200" dirty="0"/>
              <a:t>Too much water is also a big problem for farmers.</a:t>
            </a:r>
          </a:p>
          <a:p>
            <a:pPr>
              <a:lnSpc>
                <a:spcPct val="125000"/>
              </a:lnSpc>
              <a:spcBef>
                <a:spcPts val="2400"/>
              </a:spcBef>
            </a:pPr>
            <a:endParaRPr lang="en-US" sz="1200" dirty="0"/>
          </a:p>
          <a:p>
            <a:pPr>
              <a:lnSpc>
                <a:spcPct val="107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Flooding or heavy rainfall can affect the health of soil because it washes away some of the soil particles and nutrients that plants need to grow and be healthy. Flooding can also drown plants in the fields so they can not grow. </a:t>
            </a:r>
            <a:endParaRPr lang="en-CA"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sz="1200" dirty="0">
              <a:solidFill>
                <a:schemeClr val="tx1"/>
              </a:solidFill>
              <a:latin typeface="+mn-lt"/>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15</a:t>
            </a:fld>
            <a:endParaRPr lang="en-CA"/>
          </a:p>
        </p:txBody>
      </p:sp>
    </p:spTree>
    <p:extLst>
      <p:ext uri="{BB962C8B-B14F-4D97-AF65-F5344CB8AC3E}">
        <p14:creationId xmlns:p14="http://schemas.microsoft.com/office/powerpoint/2010/main" val="21455469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Too Much Water</a:t>
            </a:r>
          </a:p>
          <a:p>
            <a:pPr>
              <a:lnSpc>
                <a:spcPct val="125000"/>
              </a:lnSpc>
              <a:spcBef>
                <a:spcPts val="2400"/>
              </a:spcBef>
            </a:pPr>
            <a:r>
              <a:rPr lang="en-US" sz="1200" dirty="0"/>
              <a:t>Ask students what they think will happen if plants have too much water.</a:t>
            </a:r>
          </a:p>
          <a:p>
            <a:pPr>
              <a:lnSpc>
                <a:spcPct val="125000"/>
              </a:lnSpc>
              <a:spcBef>
                <a:spcPts val="2400"/>
              </a:spcBef>
            </a:pPr>
            <a:endParaRPr lang="en-US" sz="1200" dirty="0"/>
          </a:p>
          <a:p>
            <a:pPr>
              <a:lnSpc>
                <a:spcPct val="125000"/>
              </a:lnSpc>
              <a:spcBef>
                <a:spcPts val="2400"/>
              </a:spcBef>
            </a:pPr>
            <a:r>
              <a:rPr lang="en-US" sz="1200" dirty="0"/>
              <a:t>Too much water is also a big problem for farmers.</a:t>
            </a:r>
          </a:p>
          <a:p>
            <a:pPr>
              <a:lnSpc>
                <a:spcPct val="125000"/>
              </a:lnSpc>
              <a:spcBef>
                <a:spcPts val="2400"/>
              </a:spcBef>
            </a:pPr>
            <a:endParaRPr lang="en-US" sz="1200" dirty="0"/>
          </a:p>
          <a:p>
            <a:pPr>
              <a:lnSpc>
                <a:spcPct val="125000"/>
              </a:lnSpc>
              <a:spcBef>
                <a:spcPts val="2400"/>
              </a:spcBef>
            </a:pPr>
            <a:r>
              <a:rPr lang="en-US" sz="1200" dirty="0"/>
              <a:t>Flooding or heavy rainfall can affect the health of soil because it washes away some of the soil particles and nutrients that plants need to grow and be healthy. Flooding can also drown plants in the fields so they can not grow. </a:t>
            </a:r>
          </a:p>
          <a:p>
            <a:endParaRPr lang="en-US" sz="1200" dirty="0">
              <a:solidFill>
                <a:schemeClr val="tx1"/>
              </a:solidFill>
              <a:latin typeface="+mn-lt"/>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16</a:t>
            </a:fld>
            <a:endParaRPr lang="en-CA"/>
          </a:p>
        </p:txBody>
      </p:sp>
    </p:spTree>
    <p:extLst>
      <p:ext uri="{BB962C8B-B14F-4D97-AF65-F5344CB8AC3E}">
        <p14:creationId xmlns:p14="http://schemas.microsoft.com/office/powerpoint/2010/main" val="29933004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Heat</a:t>
            </a:r>
          </a:p>
          <a:p>
            <a:pPr>
              <a:lnSpc>
                <a:spcPct val="125000"/>
              </a:lnSpc>
              <a:spcBef>
                <a:spcPts val="2400"/>
              </a:spcBef>
            </a:pPr>
            <a:r>
              <a:rPr lang="en-US" sz="1200" dirty="0">
                <a:solidFill>
                  <a:srgbClr val="FF6600"/>
                </a:solidFill>
              </a:rPr>
              <a:t>Ask the children to think about how they feel when it gets cold.</a:t>
            </a:r>
          </a:p>
          <a:p>
            <a:pPr>
              <a:lnSpc>
                <a:spcPct val="125000"/>
              </a:lnSpc>
              <a:spcBef>
                <a:spcPts val="2400"/>
              </a:spcBef>
            </a:pPr>
            <a:endParaRPr lang="en-US" sz="1200" dirty="0">
              <a:solidFill>
                <a:srgbClr val="FF6600"/>
              </a:solidFill>
            </a:endParaRPr>
          </a:p>
          <a:p>
            <a:pPr marL="0" marR="0" lvl="0" indent="0" algn="l" defTabSz="914400" rtl="0" eaLnBrk="1" fontAlgn="auto" latinLnBrk="0" hangingPunct="1">
              <a:lnSpc>
                <a:spcPct val="125000"/>
              </a:lnSpc>
              <a:spcBef>
                <a:spcPts val="2400"/>
              </a:spcBef>
              <a:spcAft>
                <a:spcPts val="0"/>
              </a:spcAft>
              <a:buClrTx/>
              <a:buSzTx/>
              <a:buFontTx/>
              <a:buNone/>
              <a:tabLst/>
              <a:defRPr/>
            </a:pPr>
            <a:r>
              <a:rPr lang="en-US" sz="1200" dirty="0">
                <a:solidFill>
                  <a:srgbClr val="FF6600"/>
                </a:solidFill>
              </a:rPr>
              <a:t>Just like us, plants need a suitable temperature to be healthy. They will not start to grow from seeds if their environment is not warm enough. The soil and air need to be warm enough for plants to start to grow: about 10°C - 14 ׄ°C. </a:t>
            </a:r>
          </a:p>
          <a:p>
            <a:pPr>
              <a:lnSpc>
                <a:spcPct val="125000"/>
              </a:lnSpc>
              <a:spcBef>
                <a:spcPts val="2400"/>
              </a:spcBef>
            </a:pPr>
            <a:endParaRPr lang="en-US" sz="1200" dirty="0">
              <a:solidFill>
                <a:srgbClr val="FF6600"/>
              </a:solidFill>
            </a:endParaRPr>
          </a:p>
          <a:p>
            <a:endParaRPr lang="en-US" sz="1200" dirty="0">
              <a:solidFill>
                <a:schemeClr val="tx1"/>
              </a:solidFill>
              <a:latin typeface="+mn-lt"/>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17</a:t>
            </a:fld>
            <a:endParaRPr lang="en-CA"/>
          </a:p>
        </p:txBody>
      </p:sp>
    </p:spTree>
    <p:extLst>
      <p:ext uri="{BB962C8B-B14F-4D97-AF65-F5344CB8AC3E}">
        <p14:creationId xmlns:p14="http://schemas.microsoft.com/office/powerpoint/2010/main" val="23363495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Heat</a:t>
            </a:r>
          </a:p>
          <a:p>
            <a:pPr>
              <a:lnSpc>
                <a:spcPct val="125000"/>
              </a:lnSpc>
              <a:spcBef>
                <a:spcPts val="2400"/>
              </a:spcBef>
            </a:pPr>
            <a:r>
              <a:rPr lang="en-US" sz="1200" dirty="0">
                <a:solidFill>
                  <a:srgbClr val="FF6600"/>
                </a:solidFill>
              </a:rPr>
              <a:t>Ask the children to think about how they feel when it gets cold.</a:t>
            </a:r>
          </a:p>
          <a:p>
            <a:pPr>
              <a:lnSpc>
                <a:spcPct val="125000"/>
              </a:lnSpc>
              <a:spcBef>
                <a:spcPts val="2400"/>
              </a:spcBef>
            </a:pPr>
            <a:endParaRPr lang="en-US" sz="1200" dirty="0">
              <a:solidFill>
                <a:srgbClr val="FF6600"/>
              </a:solidFill>
            </a:endParaRPr>
          </a:p>
          <a:p>
            <a:pPr marL="0" marR="0" lvl="0" indent="0" algn="l" defTabSz="914400" rtl="0" eaLnBrk="1" fontAlgn="auto" latinLnBrk="0" hangingPunct="1">
              <a:lnSpc>
                <a:spcPct val="125000"/>
              </a:lnSpc>
              <a:spcBef>
                <a:spcPts val="2400"/>
              </a:spcBef>
              <a:spcAft>
                <a:spcPts val="0"/>
              </a:spcAft>
              <a:buClrTx/>
              <a:buSzTx/>
              <a:buFontTx/>
              <a:buNone/>
              <a:tabLst/>
              <a:defRPr/>
            </a:pPr>
            <a:r>
              <a:rPr lang="en-US" sz="1200" dirty="0">
                <a:solidFill>
                  <a:srgbClr val="FF6600"/>
                </a:solidFill>
              </a:rPr>
              <a:t>Just like us, plants need a suitable temperature to be healthy. They will not start to grow from seeds if their environment is not warm enough. The soil and air need to be warm enough for plants to start to grow: about 10°C - 14 ׄ°C. </a:t>
            </a:r>
          </a:p>
          <a:p>
            <a:endParaRPr lang="en-US" sz="1200" dirty="0">
              <a:solidFill>
                <a:schemeClr val="tx1"/>
              </a:solidFill>
              <a:latin typeface="+mn-lt"/>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18</a:t>
            </a:fld>
            <a:endParaRPr lang="en-CA"/>
          </a:p>
        </p:txBody>
      </p:sp>
    </p:spTree>
    <p:extLst>
      <p:ext uri="{BB962C8B-B14F-4D97-AF65-F5344CB8AC3E}">
        <p14:creationId xmlns:p14="http://schemas.microsoft.com/office/powerpoint/2010/main" val="3678985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Nutrients</a:t>
            </a:r>
          </a:p>
          <a:p>
            <a:pPr>
              <a:lnSpc>
                <a:spcPct val="125000"/>
              </a:lnSpc>
              <a:spcBef>
                <a:spcPts val="2400"/>
              </a:spcBef>
            </a:pPr>
            <a:r>
              <a:rPr lang="en-US" sz="1200" dirty="0"/>
              <a:t>Plants take their nutrients from the soil so it is very important that farmers keep their soil healthy. We will learn all about this later in the project.</a:t>
            </a:r>
          </a:p>
          <a:p>
            <a:pPr>
              <a:lnSpc>
                <a:spcPct val="125000"/>
              </a:lnSpc>
              <a:spcBef>
                <a:spcPts val="2400"/>
              </a:spcBef>
            </a:pPr>
            <a:endParaRPr lang="en-US" sz="1200" dirty="0">
              <a:solidFill>
                <a:schemeClr val="tx1"/>
              </a:solidFill>
              <a:latin typeface="+mn-lt"/>
            </a:endParaRPr>
          </a:p>
          <a:p>
            <a:pPr>
              <a:lnSpc>
                <a:spcPct val="125000"/>
              </a:lnSpc>
              <a:spcBef>
                <a:spcPts val="2400"/>
              </a:spcBef>
            </a:pPr>
            <a:r>
              <a:rPr lang="en-CA" b="0" i="0" u="none" strike="noStrike" dirty="0">
                <a:solidFill>
                  <a:srgbClr val="333333"/>
                </a:solidFill>
                <a:effectLst/>
                <a:latin typeface="Nunito Sans" pitchFamily="2" charset="77"/>
              </a:rPr>
              <a:t>When dissolved in water, these nutrients get absorbed by a plant’s roots.  </a:t>
            </a:r>
            <a:br>
              <a:rPr lang="en-CA" dirty="0"/>
            </a:br>
            <a:endParaRPr lang="en-CA" dirty="0"/>
          </a:p>
          <a:p>
            <a:pPr>
              <a:lnSpc>
                <a:spcPct val="125000"/>
              </a:lnSpc>
              <a:spcBef>
                <a:spcPts val="2400"/>
              </a:spcBef>
            </a:pPr>
            <a:r>
              <a:rPr lang="en-CA" b="0" i="0" u="none" strike="noStrike" dirty="0">
                <a:solidFill>
                  <a:srgbClr val="333333"/>
                </a:solidFill>
                <a:effectLst/>
                <a:latin typeface="Nunito Sans" pitchFamily="2" charset="77"/>
              </a:rPr>
              <a:t>If a plant can’t get the nutrients it needs from the soil, </a:t>
            </a:r>
            <a:r>
              <a:rPr lang="en-CA" b="1" i="0" u="none" strike="noStrike" dirty="0">
                <a:solidFill>
                  <a:srgbClr val="333333"/>
                </a:solidFill>
                <a:effectLst/>
                <a:latin typeface="Nunito Sans" pitchFamily="2" charset="77"/>
              </a:rPr>
              <a:t>fertilizer</a:t>
            </a:r>
            <a:r>
              <a:rPr lang="en-CA" b="0" i="0" u="none" strike="noStrike" dirty="0">
                <a:solidFill>
                  <a:srgbClr val="333333"/>
                </a:solidFill>
                <a:effectLst/>
                <a:latin typeface="Nunito Sans" pitchFamily="2" charset="77"/>
              </a:rPr>
              <a:t> can help. Fertilizer provides plants with essential nutrients and helps them grow faster.</a:t>
            </a:r>
            <a:endParaRPr lang="en-US" sz="1200" dirty="0">
              <a:solidFill>
                <a:schemeClr val="tx1"/>
              </a:solidFill>
              <a:latin typeface="+mn-lt"/>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19</a:t>
            </a:fld>
            <a:endParaRPr lang="en-CA"/>
          </a:p>
        </p:txBody>
      </p:sp>
    </p:spTree>
    <p:extLst>
      <p:ext uri="{BB962C8B-B14F-4D97-AF65-F5344CB8AC3E}">
        <p14:creationId xmlns:p14="http://schemas.microsoft.com/office/powerpoint/2010/main" val="138551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a:t>
            </a:fld>
            <a:endParaRPr lang="en-CA"/>
          </a:p>
        </p:txBody>
      </p:sp>
    </p:spTree>
    <p:extLst>
      <p:ext uri="{BB962C8B-B14F-4D97-AF65-F5344CB8AC3E}">
        <p14:creationId xmlns:p14="http://schemas.microsoft.com/office/powerpoint/2010/main" val="388561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Nutrients</a:t>
            </a:r>
          </a:p>
          <a:p>
            <a:pPr>
              <a:lnSpc>
                <a:spcPct val="125000"/>
              </a:lnSpc>
              <a:spcBef>
                <a:spcPts val="2400"/>
              </a:spcBef>
            </a:pPr>
            <a:r>
              <a:rPr lang="en-US" sz="1200" dirty="0"/>
              <a:t>Gardeners use fertilizer spikes or water additives.  </a:t>
            </a:r>
          </a:p>
          <a:p>
            <a:pPr>
              <a:lnSpc>
                <a:spcPct val="125000"/>
              </a:lnSpc>
              <a:spcBef>
                <a:spcPts val="2400"/>
              </a:spcBef>
            </a:pPr>
            <a:endParaRPr lang="en-US" sz="1200" dirty="0"/>
          </a:p>
          <a:p>
            <a:pPr>
              <a:lnSpc>
                <a:spcPct val="125000"/>
              </a:lnSpc>
              <a:spcBef>
                <a:spcPts val="2400"/>
              </a:spcBef>
            </a:pPr>
            <a:r>
              <a:rPr lang="en-US" sz="1200" dirty="0"/>
              <a:t>Farmers apply fertilizer using sprayers or spreaders pulled by tractors. </a:t>
            </a:r>
          </a:p>
          <a:p>
            <a:pPr>
              <a:lnSpc>
                <a:spcPct val="125000"/>
              </a:lnSpc>
              <a:spcBef>
                <a:spcPts val="2400"/>
              </a:spcBef>
            </a:pPr>
            <a:endParaRPr lang="en-US" sz="1200" dirty="0"/>
          </a:p>
          <a:p>
            <a:pPr>
              <a:lnSpc>
                <a:spcPct val="125000"/>
              </a:lnSpc>
              <a:spcBef>
                <a:spcPts val="2400"/>
              </a:spcBef>
            </a:pPr>
            <a:r>
              <a:rPr lang="en-US" sz="1200" dirty="0"/>
              <a:t>Plants take their nutrients from their soil, so it is very important that farmers keep their soil healthy. </a:t>
            </a:r>
          </a:p>
          <a:p>
            <a:pPr>
              <a:lnSpc>
                <a:spcPct val="125000"/>
              </a:lnSpc>
              <a:spcBef>
                <a:spcPts val="2400"/>
              </a:spcBef>
            </a:pPr>
            <a:endParaRPr lang="en-US" sz="1200" dirty="0"/>
          </a:p>
          <a:p>
            <a:pPr>
              <a:lnSpc>
                <a:spcPct val="125000"/>
              </a:lnSpc>
              <a:spcBef>
                <a:spcPts val="2400"/>
              </a:spcBef>
            </a:pPr>
            <a:endParaRPr lang="en-US" sz="1200" dirty="0">
              <a:solidFill>
                <a:schemeClr val="accent2"/>
              </a:solidFill>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20</a:t>
            </a:fld>
            <a:endParaRPr lang="en-CA"/>
          </a:p>
        </p:txBody>
      </p:sp>
    </p:spTree>
    <p:extLst>
      <p:ext uri="{BB962C8B-B14F-4D97-AF65-F5344CB8AC3E}">
        <p14:creationId xmlns:p14="http://schemas.microsoft.com/office/powerpoint/2010/main" val="33787879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The short video explains how fertilizer works and that fertilizer can be organic or inorganic. Both types help plants grow. The video uses terms students have heard, or will hear, in this project.</a:t>
            </a:r>
          </a:p>
          <a:p>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linkClick r:id="rId3"/>
              </a:rPr>
              <a:t>https://www.youtube.com/watch?v=W6E_MyVjQX4</a:t>
            </a:r>
            <a:endParaRPr lang="en-US" sz="1200" dirty="0"/>
          </a:p>
          <a:p>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21</a:t>
            </a:fld>
            <a:endParaRPr lang="en-CA"/>
          </a:p>
        </p:txBody>
      </p:sp>
    </p:spTree>
    <p:extLst>
      <p:ext uri="{BB962C8B-B14F-4D97-AF65-F5344CB8AC3E}">
        <p14:creationId xmlns:p14="http://schemas.microsoft.com/office/powerpoint/2010/main" val="4149297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Grown in Ontario</a:t>
            </a:r>
          </a:p>
          <a:p>
            <a:pPr>
              <a:lnSpc>
                <a:spcPct val="125000"/>
              </a:lnSpc>
              <a:spcBef>
                <a:spcPts val="2400"/>
              </a:spcBef>
            </a:pPr>
            <a:r>
              <a:rPr lang="en-US" sz="1200" dirty="0"/>
              <a:t>Hint! Explain that different plants need different temperatures, which is why we can grow some foods in Ontario but not all plants. </a:t>
            </a:r>
          </a:p>
          <a:p>
            <a:pPr>
              <a:lnSpc>
                <a:spcPct val="125000"/>
              </a:lnSpc>
              <a:spcBef>
                <a:spcPts val="2400"/>
              </a:spcBef>
            </a:pPr>
            <a:endParaRPr lang="en-US" sz="1200" dirty="0"/>
          </a:p>
          <a:p>
            <a:pPr>
              <a:lnSpc>
                <a:spcPct val="125000"/>
              </a:lnSpc>
              <a:spcBef>
                <a:spcPts val="2400"/>
              </a:spcBef>
            </a:pPr>
            <a:r>
              <a:rPr lang="en-US" sz="1200" dirty="0"/>
              <a:t>Some plants need different conditions such as a different climate. For example, bananas need a tropical climate.</a:t>
            </a:r>
          </a:p>
          <a:p>
            <a:pPr>
              <a:lnSpc>
                <a:spcPct val="125000"/>
              </a:lnSpc>
              <a:spcBef>
                <a:spcPts val="2400"/>
              </a:spcBef>
            </a:pPr>
            <a:endParaRPr lang="en-US" sz="1200" dirty="0"/>
          </a:p>
          <a:p>
            <a:pPr>
              <a:lnSpc>
                <a:spcPct val="125000"/>
              </a:lnSpc>
              <a:spcBef>
                <a:spcPts val="2400"/>
              </a:spcBef>
            </a:pPr>
            <a:r>
              <a:rPr lang="en-US" sz="1200" dirty="0"/>
              <a:t>Explain: Eating food grown in Ontario is one way we can care for the environment. When food doesn’t have to travel very far to reach our plates, it takes less fuel, reducing air pollution. </a:t>
            </a:r>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23</a:t>
            </a:fld>
            <a:endParaRPr lang="en-CA"/>
          </a:p>
        </p:txBody>
      </p:sp>
    </p:spTree>
    <p:extLst>
      <p:ext uri="{BB962C8B-B14F-4D97-AF65-F5344CB8AC3E}">
        <p14:creationId xmlns:p14="http://schemas.microsoft.com/office/powerpoint/2010/main" val="27067322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Grown in Ontario</a:t>
            </a:r>
          </a:p>
          <a:p>
            <a:pPr>
              <a:lnSpc>
                <a:spcPct val="125000"/>
              </a:lnSpc>
              <a:spcBef>
                <a:spcPts val="2400"/>
              </a:spcBef>
            </a:pPr>
            <a:r>
              <a:rPr lang="en-US" sz="1200" dirty="0"/>
              <a:t>Hint!  Explain that different plants need different temperatures, which is why we can grow certain foods in Ontario but not all plants. </a:t>
            </a:r>
          </a:p>
          <a:p>
            <a:pPr>
              <a:lnSpc>
                <a:spcPct val="125000"/>
              </a:lnSpc>
              <a:spcBef>
                <a:spcPts val="2400"/>
              </a:spcBef>
            </a:pPr>
            <a:endParaRPr lang="en-US" sz="1200" dirty="0"/>
          </a:p>
          <a:p>
            <a:pPr>
              <a:lnSpc>
                <a:spcPct val="125000"/>
              </a:lnSpc>
              <a:spcBef>
                <a:spcPts val="2400"/>
              </a:spcBef>
            </a:pPr>
            <a:r>
              <a:rPr lang="en-US" sz="1200" dirty="0"/>
              <a:t>Some plants need different conditions such as a different climate. For example, bananas need a tropical climate.</a:t>
            </a:r>
          </a:p>
          <a:p>
            <a:pPr>
              <a:lnSpc>
                <a:spcPct val="125000"/>
              </a:lnSpc>
              <a:spcBef>
                <a:spcPts val="2400"/>
              </a:spcBef>
            </a:pPr>
            <a:endParaRPr lang="en-US" sz="1200" dirty="0"/>
          </a:p>
          <a:p>
            <a:pPr>
              <a:lnSpc>
                <a:spcPct val="125000"/>
              </a:lnSpc>
              <a:spcBef>
                <a:spcPts val="2400"/>
              </a:spcBef>
            </a:pPr>
            <a:r>
              <a:rPr lang="en-US" sz="1200" dirty="0"/>
              <a:t>Explain: eating food grown in Ontario is one way we can care for the environment. When food doesn’t have to travel very far to reach our plates, it takes less fuel, reducing air pollution.</a:t>
            </a:r>
            <a:endParaRPr lang="en-US" sz="1200" dirty="0">
              <a:solidFill>
                <a:schemeClr val="tx1"/>
              </a:solidFill>
              <a:latin typeface="+mn-lt"/>
            </a:endParaRPr>
          </a:p>
          <a:p>
            <a:endParaRPr lang="en-CA" dirty="0">
              <a:solidFill>
                <a:schemeClr val="tx1"/>
              </a:solidFill>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24</a:t>
            </a:fld>
            <a:endParaRPr lang="en-CA"/>
          </a:p>
        </p:txBody>
      </p:sp>
    </p:spTree>
    <p:extLst>
      <p:ext uri="{BB962C8B-B14F-4D97-AF65-F5344CB8AC3E}">
        <p14:creationId xmlns:p14="http://schemas.microsoft.com/office/powerpoint/2010/main" val="6530758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Explain: Eating food grown in Ontario is one way we can care for the environment.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Lead a discussion about the benefits and limitations of eating food grown locally.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Tip! </a:t>
            </a:r>
            <a:r>
              <a:rPr lang="en-US" sz="1200" i="0" dirty="0"/>
              <a:t>When food doesn’t have to travel very far to reach our plates, it takes less fuel, reducing air pollution. </a:t>
            </a:r>
            <a:r>
              <a:rPr lang="en-US" sz="1200" i="0" dirty="0">
                <a:solidFill>
                  <a:schemeClr val="tx1"/>
                </a:solidFill>
                <a:latin typeface="+mn-lt"/>
              </a:rPr>
              <a:t>We can’t grow all crops here because of temperature, soil type, etc.  If we only ate local, we would have less access to a range of different fruits and vegetables. </a:t>
            </a:r>
            <a:r>
              <a:rPr lang="en-US" sz="1200" dirty="0"/>
              <a:t>It is also a way to support the farmers in your community. </a:t>
            </a:r>
            <a:endParaRPr lang="en-US" sz="1200" dirty="0">
              <a:solidFill>
                <a:schemeClr val="tx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solidFill>
                <a:schemeClr val="tx1"/>
              </a:solidFill>
              <a:latin typeface="+mn-lt"/>
            </a:endParaRPr>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25</a:t>
            </a:fld>
            <a:endParaRPr lang="en-CA"/>
          </a:p>
        </p:txBody>
      </p:sp>
    </p:spTree>
    <p:extLst>
      <p:ext uri="{BB962C8B-B14F-4D97-AF65-F5344CB8AC3E}">
        <p14:creationId xmlns:p14="http://schemas.microsoft.com/office/powerpoint/2010/main" val="6320697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26</a:t>
            </a:fld>
            <a:endParaRPr lang="en-CA"/>
          </a:p>
        </p:txBody>
      </p:sp>
    </p:spTree>
    <p:extLst>
      <p:ext uri="{BB962C8B-B14F-4D97-AF65-F5344CB8AC3E}">
        <p14:creationId xmlns:p14="http://schemas.microsoft.com/office/powerpoint/2010/main" val="2355167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dirty="0">
                <a:effectLst/>
                <a:latin typeface="Calibri" panose="020F0502020204030204" pitchFamily="34" charset="0"/>
                <a:ea typeface="Times New Roman" panose="02020603050405020304" pitchFamily="18" charset="0"/>
                <a:cs typeface="Calibri" panose="020F0502020204030204" pitchFamily="34" charset="0"/>
              </a:rPr>
              <a:t>Science &amp; Technology Curriculum</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Strand B Life Systems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B1.3</a:t>
            </a:r>
            <a:r>
              <a:rPr lang="en-CA" sz="1800" dirty="0">
                <a:effectLst/>
                <a:latin typeface="Calibri" panose="020F0502020204030204" pitchFamily="34" charset="0"/>
                <a:ea typeface="Times New Roman" panose="02020603050405020304" pitchFamily="18" charset="0"/>
                <a:cs typeface="Calibri" panose="020F0502020204030204" pitchFamily="34" charset="0"/>
              </a:rPr>
              <a:t> Assess the benefits and limitations of locally grown food</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B2.1</a:t>
            </a:r>
            <a:r>
              <a:rPr lang="en-CA" sz="1800" dirty="0">
                <a:effectLst/>
                <a:latin typeface="Calibri" panose="020F0502020204030204" pitchFamily="34" charset="0"/>
                <a:ea typeface="Times New Roman" panose="02020603050405020304" pitchFamily="18" charset="0"/>
                <a:cs typeface="Calibri" panose="020F0502020204030204" pitchFamily="34" charset="0"/>
              </a:rPr>
              <a:t> Describe the basic needs of plants, including the need for air, water, light, heat, nutrients, and space, and identify environmental conditions that may threaten plant survival</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B2.3</a:t>
            </a:r>
            <a:r>
              <a:rPr lang="en-CA" sz="1800" dirty="0">
                <a:effectLst/>
                <a:latin typeface="Calibri" panose="020F0502020204030204" pitchFamily="34" charset="0"/>
                <a:ea typeface="Times New Roman" panose="02020603050405020304" pitchFamily="18" charset="0"/>
                <a:cs typeface="Calibri" panose="020F0502020204030204" pitchFamily="34" charset="0"/>
              </a:rPr>
              <a:t> Describe changes that different plants undergo in their life cycles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B2.4</a:t>
            </a:r>
            <a:r>
              <a:rPr lang="en-CA" sz="1800" dirty="0">
                <a:effectLst/>
                <a:latin typeface="Calibri" panose="020F0502020204030204" pitchFamily="34" charset="0"/>
                <a:ea typeface="Times New Roman" panose="02020603050405020304" pitchFamily="18" charset="0"/>
                <a:cs typeface="Calibri" panose="020F0502020204030204" pitchFamily="34" charset="0"/>
              </a:rPr>
              <a:t> Describe ways in which a variety of plants adapt and/or react to their environment and to changes in their environment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B2.5</a:t>
            </a:r>
            <a:r>
              <a:rPr lang="en-CA" sz="1800" dirty="0">
                <a:effectLst/>
                <a:latin typeface="Calibri" panose="020F0502020204030204" pitchFamily="34" charset="0"/>
                <a:ea typeface="Times New Roman" panose="02020603050405020304" pitchFamily="18" charset="0"/>
                <a:cs typeface="Calibri" panose="020F0502020204030204" pitchFamily="34" charset="0"/>
              </a:rPr>
              <a:t> Demonstrate an understanding that most plants get energy directly from the Sun through the process of photosynthesis, which involves the absorption of carbon dioxide and the release of oxygen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Strand E Earth and Space Systems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E1.1</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Assess the importance of soils for society and the environment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E1.2</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Assess the impact of human activity on soils, and describe ways in which humans can improve the quality of soils and/or lessen or prevent harmful effects on soils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E2.2</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Identify different substances that are commonly added to, or absorbed by, the soil, and describe their effects on soil health</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E2.5</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Identify various strategies used to maintain and improve soil health in Ontario</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203835"/>
            <a:r>
              <a:rPr lang="en-CA" sz="1800" dirty="0">
                <a:effectLst/>
                <a:latin typeface="Calibri" panose="020F0502020204030204" pitchFamily="34" charset="0"/>
                <a:ea typeface="Times New Roman" panose="02020603050405020304" pitchFamily="18" charset="0"/>
                <a:cs typeface="Calibri" panose="020F0502020204030204" pitchFamily="34"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Agriculture/Agri-Food Themes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Clr>
                <a:srgbClr val="000000"/>
              </a:buClr>
              <a:buSzPts val="1100"/>
              <a:buFont typeface="Symbol" pitchFamily="2" charset="2"/>
              <a:buChar char=""/>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Understand the basic needs of plants, including grains. </a:t>
            </a:r>
            <a:endParaRPr lang="en-CA"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07000"/>
              </a:lnSpc>
              <a:buClr>
                <a:srgbClr val="000000"/>
              </a:buClr>
              <a:buSzPts val="1100"/>
              <a:buFont typeface="Symbol" pitchFamily="2" charset="2"/>
              <a:buChar char=""/>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Learn about environmental conditions that may threaten plants and animals.</a:t>
            </a:r>
            <a:endParaRPr lang="en-CA"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3</a:t>
            </a:fld>
            <a:endParaRPr lang="en-CA"/>
          </a:p>
        </p:txBody>
      </p:sp>
    </p:spTree>
    <p:extLst>
      <p:ext uri="{BB962C8B-B14F-4D97-AF65-F5344CB8AC3E}">
        <p14:creationId xmlns:p14="http://schemas.microsoft.com/office/powerpoint/2010/main" val="2166958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A1152B4D-80B6-452C-A7D7-277FD7B18C08}" type="slidenum">
              <a:rPr lang="en-CA" smtClean="0"/>
              <a:t>4</a:t>
            </a:fld>
            <a:endParaRPr lang="en-CA"/>
          </a:p>
        </p:txBody>
      </p:sp>
    </p:spTree>
    <p:extLst>
      <p:ext uri="{BB962C8B-B14F-4D97-AF65-F5344CB8AC3E}">
        <p14:creationId xmlns:p14="http://schemas.microsoft.com/office/powerpoint/2010/main" val="1054271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tx1"/>
                </a:solidFill>
                <a:latin typeface="+mn-lt"/>
              </a:rPr>
              <a:t>Learning Goals</a:t>
            </a:r>
          </a:p>
          <a:p>
            <a:pPr marL="171450" indent="-171450">
              <a:lnSpc>
                <a:spcPct val="100000"/>
              </a:lnSpc>
              <a:spcBef>
                <a:spcPts val="2400"/>
              </a:spcBef>
              <a:buFont typeface="Arial" panose="020B0604020202020204" pitchFamily="34" charset="0"/>
              <a:buChar char="•"/>
            </a:pPr>
            <a:r>
              <a:rPr lang="en-US" dirty="0"/>
              <a:t>Notice that plants have distinct characteristics.</a:t>
            </a:r>
          </a:p>
          <a:p>
            <a:pPr marL="171450" indent="-171450">
              <a:lnSpc>
                <a:spcPct val="100000"/>
              </a:lnSpc>
              <a:spcBef>
                <a:spcPts val="2400"/>
              </a:spcBef>
              <a:buFont typeface="Arial" panose="020B0604020202020204" pitchFamily="34" charset="0"/>
              <a:buChar char="•"/>
            </a:pPr>
            <a:r>
              <a:rPr lang="en-US" dirty="0"/>
              <a:t>Identify similarities and differences among various types of plants. You may want to focus on what you’re growing in the classroom.</a:t>
            </a:r>
          </a:p>
          <a:p>
            <a:pPr marL="171450" indent="-171450">
              <a:lnSpc>
                <a:spcPct val="100000"/>
              </a:lnSpc>
              <a:spcBef>
                <a:spcPts val="2400"/>
              </a:spcBef>
              <a:buFont typeface="Arial" panose="020B0604020202020204" pitchFamily="34" charset="0"/>
              <a:buChar char="•"/>
            </a:pPr>
            <a:r>
              <a:rPr lang="en-US" dirty="0"/>
              <a:t>Understand the basic needs of plants.</a:t>
            </a:r>
          </a:p>
          <a:p>
            <a:pPr marL="171450" indent="-171450">
              <a:lnSpc>
                <a:spcPct val="100000"/>
              </a:lnSpc>
              <a:spcBef>
                <a:spcPts val="2400"/>
              </a:spcBef>
              <a:buFont typeface="Arial" panose="020B0604020202020204" pitchFamily="34" charset="0"/>
              <a:buChar char="•"/>
            </a:pPr>
            <a:r>
              <a:rPr lang="en-US" dirty="0"/>
              <a:t>Discuss examples of environmental conditions that may threaten plant and animal survival.</a:t>
            </a:r>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5</a:t>
            </a:fld>
            <a:endParaRPr lang="en-CA"/>
          </a:p>
        </p:txBody>
      </p:sp>
    </p:spTree>
    <p:extLst>
      <p:ext uri="{BB962C8B-B14F-4D97-AF65-F5344CB8AC3E}">
        <p14:creationId xmlns:p14="http://schemas.microsoft.com/office/powerpoint/2010/main" val="850832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Let’s recap the last session.</a:t>
            </a:r>
          </a:p>
          <a:p>
            <a:pPr marL="0" lvl="1" indent="0">
              <a:lnSpc>
                <a:spcPct val="135000"/>
              </a:lnSpc>
              <a:spcBef>
                <a:spcPts val="2400"/>
              </a:spcBef>
              <a:buNone/>
            </a:pPr>
            <a:endParaRPr lang="en-US" sz="1200" dirty="0"/>
          </a:p>
          <a:p>
            <a:pPr marL="0" lvl="1" indent="0">
              <a:lnSpc>
                <a:spcPct val="135000"/>
              </a:lnSpc>
              <a:spcBef>
                <a:spcPts val="2400"/>
              </a:spcBef>
              <a:buNone/>
            </a:pPr>
            <a:r>
              <a:rPr lang="en-US" sz="1200" dirty="0"/>
              <a:t>As a group, make up two truths and a lie about where plants come from or where seeds come from.</a:t>
            </a:r>
          </a:p>
          <a:p>
            <a:pPr marL="0" lvl="1" indent="0">
              <a:lnSpc>
                <a:spcPct val="135000"/>
              </a:lnSpc>
              <a:spcBef>
                <a:spcPts val="2400"/>
              </a:spcBef>
              <a:buNone/>
            </a:pPr>
            <a:endParaRPr lang="en-US" sz="1200" dirty="0"/>
          </a:p>
          <a:p>
            <a:pPr marL="0" lvl="1" indent="0">
              <a:lnSpc>
                <a:spcPct val="135000"/>
              </a:lnSpc>
              <a:spcBef>
                <a:spcPts val="2400"/>
              </a:spcBef>
              <a:buNone/>
            </a:pPr>
            <a:r>
              <a:rPr lang="en-US" sz="1200" dirty="0"/>
              <a:t>Present your two truths and a lie to the other groups to see if they’ll make a mistake.</a:t>
            </a:r>
          </a:p>
          <a:p>
            <a:pPr marL="0" lvl="1" indent="0">
              <a:lnSpc>
                <a:spcPct val="135000"/>
              </a:lnSpc>
              <a:spcBef>
                <a:spcPts val="2400"/>
              </a:spcBef>
              <a:buNone/>
            </a:pPr>
            <a:endParaRPr lang="en-CA" dirty="0"/>
          </a:p>
          <a:p>
            <a:pPr marL="0" lvl="1" indent="0">
              <a:lnSpc>
                <a:spcPct val="135000"/>
              </a:lnSpc>
              <a:spcBef>
                <a:spcPts val="2400"/>
              </a:spcBef>
              <a:buNone/>
            </a:pPr>
            <a:endParaRPr lang="en-US" sz="1200" dirty="0"/>
          </a:p>
        </p:txBody>
      </p:sp>
      <p:sp>
        <p:nvSpPr>
          <p:cNvPr id="4" name="Slide Number Placeholder 3"/>
          <p:cNvSpPr>
            <a:spLocks noGrp="1"/>
          </p:cNvSpPr>
          <p:nvPr>
            <p:ph type="sldNum" sz="quarter" idx="5"/>
          </p:nvPr>
        </p:nvSpPr>
        <p:spPr/>
        <p:txBody>
          <a:bodyPr/>
          <a:lstStyle/>
          <a:p>
            <a:fld id="{A1152B4D-80B6-452C-A7D7-277FD7B18C08}" type="slidenum">
              <a:rPr lang="en-CA" smtClean="0"/>
              <a:t>6</a:t>
            </a:fld>
            <a:endParaRPr lang="en-CA"/>
          </a:p>
        </p:txBody>
      </p:sp>
    </p:spTree>
    <p:extLst>
      <p:ext uri="{BB962C8B-B14F-4D97-AF65-F5344CB8AC3E}">
        <p14:creationId xmlns:p14="http://schemas.microsoft.com/office/powerpoint/2010/main" val="217272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tx1"/>
                </a:solidFill>
                <a:latin typeface="+mn-lt"/>
              </a:rPr>
              <a:t>What Do Plants Need?</a:t>
            </a:r>
          </a:p>
          <a:p>
            <a:pPr marL="0" marR="0" lvl="0" indent="0" algn="l" defTabSz="914400" rtl="0" eaLnBrk="1" fontAlgn="auto" latinLnBrk="0" hangingPunct="1">
              <a:lnSpc>
                <a:spcPct val="125000"/>
              </a:lnSpc>
              <a:spcBef>
                <a:spcPts val="2400"/>
              </a:spcBef>
              <a:spcAft>
                <a:spcPts val="0"/>
              </a:spcAft>
              <a:buClrTx/>
              <a:buSzTx/>
              <a:buFontTx/>
              <a:buNone/>
              <a:tabLst/>
              <a:defRPr/>
            </a:pPr>
            <a:r>
              <a:rPr lang="en-US" dirty="0"/>
              <a:t>Just like humans, plants need certain things to grow and be healthy. </a:t>
            </a:r>
          </a:p>
          <a:p>
            <a:pPr marL="0" marR="0" lvl="0" indent="0" algn="l" defTabSz="914400" rtl="0" eaLnBrk="1" fontAlgn="auto" latinLnBrk="0" hangingPunct="1">
              <a:lnSpc>
                <a:spcPct val="125000"/>
              </a:lnSpc>
              <a:spcBef>
                <a:spcPts val="2400"/>
              </a:spcBef>
              <a:spcAft>
                <a:spcPts val="0"/>
              </a:spcAft>
              <a:buClrTx/>
              <a:buSzTx/>
              <a:buFontTx/>
              <a:buNone/>
              <a:tabLst/>
              <a:defRPr/>
            </a:pPr>
            <a:endParaRPr lang="en-US" dirty="0"/>
          </a:p>
          <a:p>
            <a:pPr marL="0" marR="0" lvl="0" indent="0" algn="l" defTabSz="914400" rtl="0" eaLnBrk="1" fontAlgn="auto" latinLnBrk="0" hangingPunct="1">
              <a:lnSpc>
                <a:spcPct val="125000"/>
              </a:lnSpc>
              <a:spcBef>
                <a:spcPts val="2400"/>
              </a:spcBef>
              <a:spcAft>
                <a:spcPts val="0"/>
              </a:spcAft>
              <a:buClrTx/>
              <a:buSzTx/>
              <a:buFontTx/>
              <a:buNone/>
              <a:tabLst/>
              <a:defRPr/>
            </a:pPr>
            <a:r>
              <a:rPr lang="en-US" dirty="0"/>
              <a:t>Ask the children if they can think of anything plants need. </a:t>
            </a:r>
          </a:p>
          <a:p>
            <a:pPr marL="0" marR="0" lvl="0" indent="0" algn="l" defTabSz="914400" rtl="0" eaLnBrk="1" fontAlgn="auto" latinLnBrk="0" hangingPunct="1">
              <a:lnSpc>
                <a:spcPct val="125000"/>
              </a:lnSpc>
              <a:spcBef>
                <a:spcPts val="2400"/>
              </a:spcBef>
              <a:spcAft>
                <a:spcPts val="0"/>
              </a:spcAft>
              <a:buClrTx/>
              <a:buSzTx/>
              <a:buFontTx/>
              <a:buNone/>
              <a:tabLst/>
              <a:defRPr/>
            </a:pPr>
            <a:endParaRPr lang="en-US" dirty="0"/>
          </a:p>
          <a:p>
            <a:pPr marL="0" marR="0" lvl="0" indent="0" algn="l" defTabSz="914400" rtl="0" eaLnBrk="1" fontAlgn="auto" latinLnBrk="0" hangingPunct="1">
              <a:lnSpc>
                <a:spcPct val="125000"/>
              </a:lnSpc>
              <a:spcBef>
                <a:spcPts val="2400"/>
              </a:spcBef>
              <a:spcAft>
                <a:spcPts val="0"/>
              </a:spcAft>
              <a:buClrTx/>
              <a:buSzTx/>
              <a:buFontTx/>
              <a:buNone/>
              <a:tabLst/>
              <a:defRPr/>
            </a:pPr>
            <a:r>
              <a:rPr lang="en-US" dirty="0"/>
              <a:t>Create a list on the Wonder Wall or a whiteboard (the answers are on the next slide)</a:t>
            </a:r>
          </a:p>
          <a:p>
            <a:pPr marL="0" indent="0">
              <a:lnSpc>
                <a:spcPct val="125000"/>
              </a:lnSpc>
              <a:spcBef>
                <a:spcPts val="2400"/>
              </a:spcBef>
              <a:buNone/>
            </a:pPr>
            <a:endParaRPr lang="en-US" dirty="0"/>
          </a:p>
          <a:p>
            <a:br>
              <a:rPr lang="en-CA" dirty="0"/>
            </a:br>
            <a:endParaRPr lang="en-US" dirty="0"/>
          </a:p>
          <a:p>
            <a:pPr marL="0" indent="0">
              <a:lnSpc>
                <a:spcPct val="125000"/>
              </a:lnSpc>
              <a:spcBef>
                <a:spcPts val="2400"/>
              </a:spcBef>
              <a:buNone/>
            </a:pPr>
            <a:endParaRPr lang="en-US" dirty="0"/>
          </a:p>
          <a:p>
            <a:pPr marL="0" indent="0">
              <a:lnSpc>
                <a:spcPct val="125000"/>
              </a:lnSpc>
              <a:spcBef>
                <a:spcPts val="2400"/>
              </a:spcBef>
              <a:buNone/>
            </a:pPr>
            <a:endParaRPr lang="en-US" dirty="0"/>
          </a:p>
          <a:p>
            <a:pPr marL="0" indent="0">
              <a:lnSpc>
                <a:spcPct val="125000"/>
              </a:lnSpc>
              <a:spcBef>
                <a:spcPts val="2400"/>
              </a:spcBef>
              <a:buNone/>
            </a:pPr>
            <a:r>
              <a:rPr lang="en-US" dirty="0"/>
              <a:t>Explain: Just like humans, plants need certain things to grow and be healthy. Ask the children if they can think of any things plants need. Create a list on the Wonder Wall or a whiteboard.</a:t>
            </a:r>
          </a:p>
        </p:txBody>
      </p:sp>
      <p:sp>
        <p:nvSpPr>
          <p:cNvPr id="4" name="Slide Number Placeholder 3"/>
          <p:cNvSpPr>
            <a:spLocks noGrp="1"/>
          </p:cNvSpPr>
          <p:nvPr>
            <p:ph type="sldNum" sz="quarter" idx="5"/>
          </p:nvPr>
        </p:nvSpPr>
        <p:spPr/>
        <p:txBody>
          <a:bodyPr/>
          <a:lstStyle/>
          <a:p>
            <a:fld id="{A1152B4D-80B6-452C-A7D7-277FD7B18C08}" type="slidenum">
              <a:rPr lang="en-CA" smtClean="0"/>
              <a:t>7</a:t>
            </a:fld>
            <a:endParaRPr lang="en-CA"/>
          </a:p>
        </p:txBody>
      </p:sp>
    </p:spTree>
    <p:extLst>
      <p:ext uri="{BB962C8B-B14F-4D97-AF65-F5344CB8AC3E}">
        <p14:creationId xmlns:p14="http://schemas.microsoft.com/office/powerpoint/2010/main" val="3022305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chemeClr val="tx1"/>
                </a:solidFill>
                <a:latin typeface="+mn-lt"/>
              </a:rPr>
              <a:t>How many did you guess right?</a:t>
            </a:r>
            <a:endParaRPr lang="en-US" dirty="0"/>
          </a:p>
          <a:p>
            <a:pPr marL="0" indent="0">
              <a:lnSpc>
                <a:spcPct val="125000"/>
              </a:lnSpc>
              <a:spcBef>
                <a:spcPts val="2400"/>
              </a:spcBef>
              <a:buNone/>
            </a:pPr>
            <a:endParaRPr lang="en-US" dirty="0"/>
          </a:p>
          <a:p>
            <a:pPr marL="0" indent="0">
              <a:lnSpc>
                <a:spcPct val="125000"/>
              </a:lnSpc>
              <a:spcBef>
                <a:spcPts val="2400"/>
              </a:spcBef>
              <a:buNone/>
            </a:pPr>
            <a:r>
              <a:rPr lang="en-US" dirty="0"/>
              <a:t>We are thinking about plants and about the ingredients that we’ll grow for our granola bars. </a:t>
            </a:r>
          </a:p>
          <a:p>
            <a:pPr marL="0" indent="0">
              <a:lnSpc>
                <a:spcPct val="125000"/>
              </a:lnSpc>
              <a:spcBef>
                <a:spcPts val="2400"/>
              </a:spcBef>
              <a:buNone/>
            </a:pPr>
            <a:endParaRPr lang="en-US" dirty="0"/>
          </a:p>
          <a:p>
            <a:pPr marL="0" indent="0">
              <a:lnSpc>
                <a:spcPct val="125000"/>
              </a:lnSpc>
              <a:spcBef>
                <a:spcPts val="2400"/>
              </a:spcBef>
              <a:buNone/>
            </a:pPr>
            <a:r>
              <a:rPr lang="en-US" dirty="0"/>
              <a:t>This lesson will guide us through the conditions that farmers think a lot about!  These conditions they can account for or do something about to help their plants grow.  </a:t>
            </a:r>
          </a:p>
        </p:txBody>
      </p:sp>
      <p:sp>
        <p:nvSpPr>
          <p:cNvPr id="4" name="Slide Number Placeholder 3"/>
          <p:cNvSpPr>
            <a:spLocks noGrp="1"/>
          </p:cNvSpPr>
          <p:nvPr>
            <p:ph type="sldNum" sz="quarter" idx="5"/>
          </p:nvPr>
        </p:nvSpPr>
        <p:spPr/>
        <p:txBody>
          <a:bodyPr/>
          <a:lstStyle/>
          <a:p>
            <a:fld id="{A1152B4D-80B6-452C-A7D7-277FD7B18C08}" type="slidenum">
              <a:rPr lang="en-CA" smtClean="0"/>
              <a:t>8</a:t>
            </a:fld>
            <a:endParaRPr lang="en-CA"/>
          </a:p>
        </p:txBody>
      </p:sp>
    </p:spTree>
    <p:extLst>
      <p:ext uri="{BB962C8B-B14F-4D97-AF65-F5344CB8AC3E}">
        <p14:creationId xmlns:p14="http://schemas.microsoft.com/office/powerpoint/2010/main" val="1526983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rPr>
              <a:t>Light</a:t>
            </a:r>
          </a:p>
          <a:p>
            <a:pPr>
              <a:lnSpc>
                <a:spcPct val="106000"/>
              </a:lnSpc>
              <a:spcBef>
                <a:spcPts val="1800"/>
              </a:spcBef>
              <a:buClr>
                <a:schemeClr val="dk1"/>
              </a:buClr>
              <a:buSzPts val="1800"/>
            </a:pPr>
            <a:r>
              <a:rPr lang="en-US" sz="1200" dirty="0">
                <a:solidFill>
                  <a:schemeClr val="tx1"/>
                </a:solidFill>
              </a:rPr>
              <a:t>Talk through the presentation to explain the conditions plants need in more detail:</a:t>
            </a:r>
          </a:p>
          <a:p>
            <a:pPr>
              <a:lnSpc>
                <a:spcPct val="106000"/>
              </a:lnSpc>
              <a:spcBef>
                <a:spcPts val="1800"/>
              </a:spcBef>
              <a:buClr>
                <a:schemeClr val="dk1"/>
              </a:buClr>
              <a:buSzPts val="1800"/>
            </a:pPr>
            <a:endParaRPr lang="en-US" sz="1200" dirty="0">
              <a:solidFill>
                <a:schemeClr val="tx1"/>
              </a:solidFill>
            </a:endParaRPr>
          </a:p>
          <a:p>
            <a:pPr>
              <a:lnSpc>
                <a:spcPct val="106000"/>
              </a:lnSpc>
              <a:spcBef>
                <a:spcPts val="1800"/>
              </a:spcBef>
              <a:buClr>
                <a:schemeClr val="dk1"/>
              </a:buClr>
              <a:buSzPts val="1800"/>
            </a:pPr>
            <a:r>
              <a:rPr lang="en-US" sz="1200" dirty="0">
                <a:solidFill>
                  <a:schemeClr val="tx1"/>
                </a:solidFill>
              </a:rPr>
              <a:t>Plants need light to grow and be healthy. </a:t>
            </a:r>
          </a:p>
          <a:p>
            <a:pPr>
              <a:lnSpc>
                <a:spcPct val="106000"/>
              </a:lnSpc>
              <a:spcBef>
                <a:spcPts val="1800"/>
              </a:spcBef>
              <a:buClr>
                <a:schemeClr val="dk1"/>
              </a:buClr>
              <a:buSzPts val="1800"/>
            </a:pPr>
            <a:endParaRPr lang="en-US" sz="1200" dirty="0">
              <a:solidFill>
                <a:schemeClr val="tx1"/>
              </a:solidFill>
            </a:endParaRPr>
          </a:p>
          <a:p>
            <a:pPr>
              <a:lnSpc>
                <a:spcPct val="106000"/>
              </a:lnSpc>
              <a:spcBef>
                <a:spcPts val="1800"/>
              </a:spcBef>
              <a:buClr>
                <a:schemeClr val="dk1"/>
              </a:buClr>
              <a:buSzPts val="1800"/>
            </a:pPr>
            <a:r>
              <a:rPr lang="en-US" sz="1200" dirty="0">
                <a:solidFill>
                  <a:schemeClr val="tx1"/>
                </a:solidFill>
              </a:rPr>
              <a:t>Plants are amazing! They can turn sunlight and water into food in their leaves during a process called photosynthesis.</a:t>
            </a:r>
          </a:p>
          <a:p>
            <a:pPr>
              <a:lnSpc>
                <a:spcPct val="106000"/>
              </a:lnSpc>
              <a:spcBef>
                <a:spcPts val="1800"/>
              </a:spcBef>
              <a:buClr>
                <a:schemeClr val="dk1"/>
              </a:buClr>
              <a:buSzPts val="1800"/>
            </a:pPr>
            <a:endParaRPr lang="en-US" sz="1200" dirty="0">
              <a:solidFill>
                <a:schemeClr val="tx1"/>
              </a:solidFill>
              <a:latin typeface="+mn-lt"/>
            </a:endParaRPr>
          </a:p>
          <a:p>
            <a:pPr marL="0" marR="0" lvl="0" indent="0" algn="l" defTabSz="914400" rtl="0" eaLnBrk="1" fontAlgn="auto" latinLnBrk="0" hangingPunct="1">
              <a:lnSpc>
                <a:spcPct val="106000"/>
              </a:lnSpc>
              <a:spcBef>
                <a:spcPts val="1800"/>
              </a:spcBef>
              <a:spcAft>
                <a:spcPts val="0"/>
              </a:spcAft>
              <a:buClr>
                <a:schemeClr val="dk1"/>
              </a:buClr>
              <a:buSzPts val="1800"/>
              <a:buFontTx/>
              <a:buNone/>
              <a:tabLst/>
              <a:defRPr/>
            </a:pPr>
            <a:r>
              <a:rPr lang="en-US" sz="1200" dirty="0">
                <a:solidFill>
                  <a:schemeClr val="tx1"/>
                </a:solidFill>
              </a:rPr>
              <a:t>We also need sunlight to help our bodies make Vitamin D to keep us healthy.</a:t>
            </a:r>
          </a:p>
          <a:p>
            <a:pPr>
              <a:lnSpc>
                <a:spcPct val="106000"/>
              </a:lnSpc>
              <a:spcBef>
                <a:spcPts val="1800"/>
              </a:spcBef>
              <a:buClr>
                <a:schemeClr val="dk1"/>
              </a:buClr>
              <a:buSzPts val="1800"/>
            </a:pPr>
            <a:endParaRPr lang="en-CA" sz="1200" dirty="0">
              <a:solidFill>
                <a:schemeClr val="tx1"/>
              </a:solidFill>
              <a:latin typeface="+mn-lt"/>
            </a:endParaRPr>
          </a:p>
        </p:txBody>
      </p:sp>
      <p:sp>
        <p:nvSpPr>
          <p:cNvPr id="4" name="Slide Number Placeholder 3"/>
          <p:cNvSpPr>
            <a:spLocks noGrp="1"/>
          </p:cNvSpPr>
          <p:nvPr>
            <p:ph type="sldNum" sz="quarter" idx="5"/>
          </p:nvPr>
        </p:nvSpPr>
        <p:spPr/>
        <p:txBody>
          <a:bodyPr/>
          <a:lstStyle/>
          <a:p>
            <a:fld id="{A1152B4D-80B6-452C-A7D7-277FD7B18C08}" type="slidenum">
              <a:rPr lang="en-CA" smtClean="0"/>
              <a:t>9</a:t>
            </a:fld>
            <a:endParaRPr lang="en-CA"/>
          </a:p>
        </p:txBody>
      </p:sp>
    </p:spTree>
    <p:extLst>
      <p:ext uri="{BB962C8B-B14F-4D97-AF65-F5344CB8AC3E}">
        <p14:creationId xmlns:p14="http://schemas.microsoft.com/office/powerpoint/2010/main" val="4205100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C9B0BE-9E87-408E-BE07-3C11D8827F5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87136" y="230794"/>
            <a:ext cx="7550870" cy="4145330"/>
          </a:xfrm>
          <a:prstGeom prst="rect">
            <a:avLst/>
          </a:prstGeom>
        </p:spPr>
      </p:pic>
      <p:sp>
        <p:nvSpPr>
          <p:cNvPr id="7" name="Rectangle 6">
            <a:extLst>
              <a:ext uri="{FF2B5EF4-FFF2-40B4-BE49-F238E27FC236}">
                <a16:creationId xmlns:a16="http://schemas.microsoft.com/office/drawing/2014/main" id="{9491AEFB-B151-492A-9947-CBE4C4DBC9F3}"/>
              </a:ext>
            </a:extLst>
          </p:cNvPr>
          <p:cNvSpPr/>
          <p:nvPr userDrawn="1"/>
        </p:nvSpPr>
        <p:spPr>
          <a:xfrm>
            <a:off x="685801" y="4694549"/>
            <a:ext cx="7822480" cy="1112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Content Placeholder 2">
            <a:extLst>
              <a:ext uri="{FF2B5EF4-FFF2-40B4-BE49-F238E27FC236}">
                <a16:creationId xmlns:a16="http://schemas.microsoft.com/office/drawing/2014/main" id="{B2E2E68F-9FB4-44AC-964F-4A19EFB514AD}"/>
              </a:ext>
            </a:extLst>
          </p:cNvPr>
          <p:cNvSpPr>
            <a:spLocks noGrp="1"/>
          </p:cNvSpPr>
          <p:nvPr>
            <p:ph idx="1" hasCustomPrompt="1"/>
          </p:nvPr>
        </p:nvSpPr>
        <p:spPr>
          <a:xfrm>
            <a:off x="823076" y="4925564"/>
            <a:ext cx="7588577" cy="796506"/>
          </a:xfrm>
        </p:spPr>
        <p:txBody>
          <a:bodyPr>
            <a:normAutofit/>
          </a:bodyPr>
          <a:lstStyle>
            <a:lvl1pPr marL="0" indent="0" algn="ctr">
              <a:buNone/>
              <a:defRPr sz="2800">
                <a:solidFill>
                  <a:schemeClr val="accent6"/>
                </a:solidFill>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err="1"/>
              <a:t>Xxxxxxxxx</a:t>
            </a:r>
            <a:r>
              <a:rPr lang="en-US" dirty="0"/>
              <a:t> x </a:t>
            </a:r>
            <a:r>
              <a:rPr lang="en-US" dirty="0" err="1"/>
              <a:t>xxxxxx</a:t>
            </a:r>
            <a:r>
              <a:rPr lang="en-US" dirty="0"/>
              <a:t> </a:t>
            </a:r>
            <a:r>
              <a:rPr lang="en-US" dirty="0" err="1"/>
              <a:t>xxxxx</a:t>
            </a:r>
            <a:endParaRPr lang="en-US" dirty="0"/>
          </a:p>
        </p:txBody>
      </p:sp>
      <p:sp>
        <p:nvSpPr>
          <p:cNvPr id="9" name="Content Placeholder 2">
            <a:extLst>
              <a:ext uri="{FF2B5EF4-FFF2-40B4-BE49-F238E27FC236}">
                <a16:creationId xmlns:a16="http://schemas.microsoft.com/office/drawing/2014/main" id="{41CB7407-2DED-4D80-A275-67583C793BD1}"/>
              </a:ext>
            </a:extLst>
          </p:cNvPr>
          <p:cNvSpPr>
            <a:spLocks noGrp="1"/>
          </p:cNvSpPr>
          <p:nvPr>
            <p:ph idx="11" hasCustomPrompt="1"/>
          </p:nvPr>
        </p:nvSpPr>
        <p:spPr>
          <a:xfrm>
            <a:off x="685801" y="5953085"/>
            <a:ext cx="917346" cy="627080"/>
          </a:xfrm>
        </p:spPr>
        <p:txBody>
          <a:bodyPr>
            <a:normAutofit/>
          </a:bodyPr>
          <a:lstStyle>
            <a:lvl1pPr marL="0" indent="0">
              <a:buNone/>
              <a:defRPr sz="1600"/>
            </a:lvl1pPr>
          </a:lstStyle>
          <a:p>
            <a:pPr>
              <a:lnSpc>
                <a:spcPct val="150000"/>
              </a:lnSpc>
              <a:spcBef>
                <a:spcPts val="2400"/>
              </a:spcBef>
            </a:pPr>
            <a:r>
              <a:rPr lang="en-US" dirty="0"/>
              <a:t>G3S03</a:t>
            </a:r>
            <a:endParaRPr lang="en-CA" dirty="0"/>
          </a:p>
        </p:txBody>
      </p:sp>
    </p:spTree>
    <p:extLst>
      <p:ext uri="{BB962C8B-B14F-4D97-AF65-F5344CB8AC3E}">
        <p14:creationId xmlns:p14="http://schemas.microsoft.com/office/powerpoint/2010/main" val="1833050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C307F5BE-1879-4F76-AFC2-5CF1AB16A7D9}"/>
              </a:ext>
            </a:extLst>
          </p:cNvPr>
          <p:cNvSpPr/>
          <p:nvPr userDrawn="1"/>
        </p:nvSpPr>
        <p:spPr>
          <a:xfrm>
            <a:off x="638076" y="355699"/>
            <a:ext cx="7877274" cy="5884846"/>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980388" y="556184"/>
            <a:ext cx="5938887" cy="778208"/>
          </a:xfrm>
        </p:spPr>
        <p:txBody>
          <a:bodyPr>
            <a:normAutofit/>
          </a:bodyPr>
          <a:lstStyle>
            <a:lvl1pPr algn="l">
              <a:defRPr sz="3200">
                <a:solidFill>
                  <a:srgbClr val="FF6600"/>
                </a:solidFill>
                <a:latin typeface="Arial Rounded MT Bold" panose="020F0704030504030204" pitchFamily="34" charset="0"/>
              </a:defRPr>
            </a:lvl1pPr>
          </a:lstStyle>
          <a:p>
            <a:r>
              <a:rPr lang="en-US" dirty="0"/>
              <a:t>Click to edit Master title style</a:t>
            </a:r>
          </a:p>
        </p:txBody>
      </p:sp>
      <p:sp>
        <p:nvSpPr>
          <p:cNvPr id="3" name="Content Placeholder 2"/>
          <p:cNvSpPr>
            <a:spLocks noGrp="1"/>
          </p:cNvSpPr>
          <p:nvPr>
            <p:ph idx="1"/>
          </p:nvPr>
        </p:nvSpPr>
        <p:spPr>
          <a:xfrm>
            <a:off x="980388" y="1343735"/>
            <a:ext cx="7418895" cy="4736554"/>
          </a:xfrm>
        </p:spPr>
        <p:txBody>
          <a:bodyPr/>
          <a:lstStyle>
            <a:lvl1pPr>
              <a:defRPr sz="2400">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75777FFD-47FF-46B5-9557-294CEE911CD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729439" y="8828"/>
            <a:ext cx="2414561" cy="1325563"/>
          </a:xfrm>
          <a:prstGeom prst="rect">
            <a:avLst/>
          </a:prstGeom>
        </p:spPr>
      </p:pic>
    </p:spTree>
    <p:extLst>
      <p:ext uri="{BB962C8B-B14F-4D97-AF65-F5344CB8AC3E}">
        <p14:creationId xmlns:p14="http://schemas.microsoft.com/office/powerpoint/2010/main" val="2097761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74FFFE19-4F6F-4CDF-B4BF-37E003BCFCAE}"/>
              </a:ext>
            </a:extLst>
          </p:cNvPr>
          <p:cNvSpPr/>
          <p:nvPr userDrawn="1"/>
        </p:nvSpPr>
        <p:spPr>
          <a:xfrm>
            <a:off x="638076" y="355698"/>
            <a:ext cx="7877274" cy="5884846"/>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75777FFD-47FF-46B5-9557-294CEE911CD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729439" y="8828"/>
            <a:ext cx="2414561" cy="1325563"/>
          </a:xfrm>
          <a:prstGeom prst="rect">
            <a:avLst/>
          </a:prstGeom>
        </p:spPr>
      </p:pic>
      <p:sp>
        <p:nvSpPr>
          <p:cNvPr id="9" name="Picture Placeholder 2">
            <a:extLst>
              <a:ext uri="{FF2B5EF4-FFF2-40B4-BE49-F238E27FC236}">
                <a16:creationId xmlns:a16="http://schemas.microsoft.com/office/drawing/2014/main" id="{DAD9CA26-19F8-423D-A918-8677BF68F376}"/>
              </a:ext>
            </a:extLst>
          </p:cNvPr>
          <p:cNvSpPr>
            <a:spLocks noGrp="1"/>
          </p:cNvSpPr>
          <p:nvPr>
            <p:ph type="pic" idx="13"/>
          </p:nvPr>
        </p:nvSpPr>
        <p:spPr>
          <a:xfrm>
            <a:off x="5923594" y="3635918"/>
            <a:ext cx="3007003" cy="2930255"/>
          </a:xfrm>
          <a:prstGeom prst="flowChartConnector">
            <a:avLst/>
          </a:prstGeom>
          <a:ln w="19050">
            <a:solidFill>
              <a:schemeClr val="accent4">
                <a:lumMod val="60000"/>
                <a:lumOff val="40000"/>
              </a:schemeClr>
            </a:solidFill>
          </a:ln>
        </p:spPr>
        <p:style>
          <a:lnRef idx="2">
            <a:schemeClr val="accent4"/>
          </a:lnRef>
          <a:fillRef idx="1">
            <a:schemeClr val="lt1"/>
          </a:fillRef>
          <a:effectRef idx="0">
            <a:schemeClr val="accent4"/>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12" name="Title 1">
            <a:extLst>
              <a:ext uri="{FF2B5EF4-FFF2-40B4-BE49-F238E27FC236}">
                <a16:creationId xmlns:a16="http://schemas.microsoft.com/office/drawing/2014/main" id="{E4F07DCA-30DF-4FD5-A55D-B9A1F43760EF}"/>
              </a:ext>
            </a:extLst>
          </p:cNvPr>
          <p:cNvSpPr>
            <a:spLocks noGrp="1"/>
          </p:cNvSpPr>
          <p:nvPr>
            <p:ph type="title"/>
          </p:nvPr>
        </p:nvSpPr>
        <p:spPr>
          <a:xfrm>
            <a:off x="980388" y="556184"/>
            <a:ext cx="5948314" cy="778208"/>
          </a:xfrm>
        </p:spPr>
        <p:txBody>
          <a:bodyPr>
            <a:normAutofit/>
          </a:bodyPr>
          <a:lstStyle>
            <a:lvl1pPr algn="l">
              <a:defRPr sz="3200">
                <a:solidFill>
                  <a:srgbClr val="FF6600"/>
                </a:solidFill>
                <a:latin typeface="Arial Rounded MT Bold" panose="020F0704030504030204" pitchFamily="34" charset="0"/>
              </a:defRPr>
            </a:lvl1pPr>
          </a:lstStyle>
          <a:p>
            <a:r>
              <a:rPr lang="en-US" dirty="0"/>
              <a:t>Click to edit Master title style</a:t>
            </a:r>
          </a:p>
        </p:txBody>
      </p:sp>
      <p:sp>
        <p:nvSpPr>
          <p:cNvPr id="13" name="Content Placeholder 2">
            <a:extLst>
              <a:ext uri="{FF2B5EF4-FFF2-40B4-BE49-F238E27FC236}">
                <a16:creationId xmlns:a16="http://schemas.microsoft.com/office/drawing/2014/main" id="{18A57F65-F6A5-4470-A1BB-06A4A7C0BC74}"/>
              </a:ext>
            </a:extLst>
          </p:cNvPr>
          <p:cNvSpPr>
            <a:spLocks noGrp="1"/>
          </p:cNvSpPr>
          <p:nvPr>
            <p:ph idx="1"/>
          </p:nvPr>
        </p:nvSpPr>
        <p:spPr>
          <a:xfrm>
            <a:off x="980388" y="1346341"/>
            <a:ext cx="7428322" cy="4752801"/>
          </a:xfrm>
        </p:spPr>
        <p:txBody>
          <a:bodyPr/>
          <a:lstStyle>
            <a:lvl1pPr>
              <a:defRPr sz="2400">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1680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C9B0BE-9E87-408E-BE07-3C11D8827F5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955963" y="179404"/>
            <a:ext cx="3666363" cy="2012786"/>
          </a:xfrm>
          <a:prstGeom prst="rect">
            <a:avLst/>
          </a:prstGeom>
        </p:spPr>
      </p:pic>
      <p:sp>
        <p:nvSpPr>
          <p:cNvPr id="10" name="Rectangle: Rounded Corners 9">
            <a:extLst>
              <a:ext uri="{FF2B5EF4-FFF2-40B4-BE49-F238E27FC236}">
                <a16:creationId xmlns:a16="http://schemas.microsoft.com/office/drawing/2014/main" id="{2A41AD9C-BA5D-45A5-8485-A0FE5FC0806D}"/>
              </a:ext>
            </a:extLst>
          </p:cNvPr>
          <p:cNvSpPr/>
          <p:nvPr userDrawn="1"/>
        </p:nvSpPr>
        <p:spPr>
          <a:xfrm>
            <a:off x="4309371" y="5931262"/>
            <a:ext cx="1200808" cy="79021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1" name="Picture 4" descr="C:\Users\ecalhoun@gfo.ca\AppData\Local\Microsoft\Windows\Temporary Internet Files\Content.Outlook\DJ5WIKHZ\GIEG logo - color.jpg">
            <a:extLst>
              <a:ext uri="{FF2B5EF4-FFF2-40B4-BE49-F238E27FC236}">
                <a16:creationId xmlns:a16="http://schemas.microsoft.com/office/drawing/2014/main" id="{22605C6C-7CC5-4A78-9B96-68E0F56DF97F}"/>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428527" y="6021848"/>
            <a:ext cx="1003593" cy="656748"/>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12" name="Rectangle: Rounded Corners 11">
            <a:extLst>
              <a:ext uri="{FF2B5EF4-FFF2-40B4-BE49-F238E27FC236}">
                <a16:creationId xmlns:a16="http://schemas.microsoft.com/office/drawing/2014/main" id="{785B340A-6313-4F32-B417-2FF3F44C1740}"/>
              </a:ext>
            </a:extLst>
          </p:cNvPr>
          <p:cNvSpPr/>
          <p:nvPr userDrawn="1"/>
        </p:nvSpPr>
        <p:spPr>
          <a:xfrm>
            <a:off x="628650" y="2371121"/>
            <a:ext cx="7877274" cy="3403077"/>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Content Placeholder 2">
            <a:extLst>
              <a:ext uri="{FF2B5EF4-FFF2-40B4-BE49-F238E27FC236}">
                <a16:creationId xmlns:a16="http://schemas.microsoft.com/office/drawing/2014/main" id="{05DEE7D2-65AD-4AEE-B416-A26C2EAC3F7E}"/>
              </a:ext>
            </a:extLst>
          </p:cNvPr>
          <p:cNvSpPr>
            <a:spLocks noGrp="1"/>
          </p:cNvSpPr>
          <p:nvPr>
            <p:ph idx="1"/>
          </p:nvPr>
        </p:nvSpPr>
        <p:spPr>
          <a:xfrm>
            <a:off x="888575" y="3125445"/>
            <a:ext cx="7491854" cy="2596625"/>
          </a:xfrm>
        </p:spPr>
        <p:txBody>
          <a:bodyPr/>
          <a:lstStyle>
            <a:lvl1pPr>
              <a:defRPr sz="2400">
                <a:solidFill>
                  <a:schemeClr val="accent6"/>
                </a:solidFill>
                <a:latin typeface="Arial Rounded MT Bold" panose="020F0704030504030204" pitchFamily="34" charset="0"/>
              </a:defRPr>
            </a:lvl1pPr>
            <a:lvl2pPr>
              <a:defRPr sz="2000">
                <a:solidFill>
                  <a:schemeClr val="accent6"/>
                </a:solidFill>
                <a:latin typeface="Arial Rounded MT Bold" panose="020F0704030504030204" pitchFamily="34" charset="0"/>
              </a:defRPr>
            </a:lvl2pPr>
            <a:lvl3pPr>
              <a:defRPr sz="1800">
                <a:solidFill>
                  <a:schemeClr val="accent6"/>
                </a:solidFill>
                <a:latin typeface="Arial Rounded MT Bold" panose="020F0704030504030204" pitchFamily="34" charset="0"/>
              </a:defRPr>
            </a:lvl3pPr>
            <a:lvl4pPr>
              <a:defRPr sz="1600">
                <a:solidFill>
                  <a:schemeClr val="accent6"/>
                </a:solidFill>
                <a:latin typeface="Arial Rounded MT Bold" panose="020F0704030504030204" pitchFamily="34" charset="0"/>
              </a:defRPr>
            </a:lvl4pPr>
            <a:lvl5pPr>
              <a:defRPr sz="1600">
                <a:solidFill>
                  <a:schemeClr val="accent6"/>
                </a:solidFill>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ubtitle 3">
            <a:extLst>
              <a:ext uri="{FF2B5EF4-FFF2-40B4-BE49-F238E27FC236}">
                <a16:creationId xmlns:a16="http://schemas.microsoft.com/office/drawing/2014/main" id="{D2DE9F8A-6237-4EC7-9B79-CB9767625D6D}"/>
              </a:ext>
            </a:extLst>
          </p:cNvPr>
          <p:cNvSpPr txBox="1">
            <a:spLocks/>
          </p:cNvSpPr>
          <p:nvPr userDrawn="1"/>
        </p:nvSpPr>
        <p:spPr>
          <a:xfrm>
            <a:off x="888575" y="2512394"/>
            <a:ext cx="7626775" cy="61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Arial Rounded MT Bold" panose="020F070403050403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6"/>
                </a:solidFill>
              </a:rPr>
              <a:t>What’s next?</a:t>
            </a:r>
            <a:endParaRPr lang="en-CA" dirty="0">
              <a:solidFill>
                <a:schemeClr val="accent6"/>
              </a:solidFill>
            </a:endParaRPr>
          </a:p>
        </p:txBody>
      </p:sp>
    </p:spTree>
    <p:extLst>
      <p:ext uri="{BB962C8B-B14F-4D97-AF65-F5344CB8AC3E}">
        <p14:creationId xmlns:p14="http://schemas.microsoft.com/office/powerpoint/2010/main" val="3184151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slideLayout" Target="../slideLayouts/slideLayout3.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11" Type="http://schemas.openxmlformats.org/officeDocument/2006/relationships/image" Target="../media/image6.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BC88181-DF5C-45ED-A5AD-8C82628CF182}"/>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1" y="0"/>
            <a:ext cx="9144001"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Graphical user interface&#10;&#10;Description automatically generated">
            <a:extLst>
              <a:ext uri="{FF2B5EF4-FFF2-40B4-BE49-F238E27FC236}">
                <a16:creationId xmlns:a16="http://schemas.microsoft.com/office/drawing/2014/main" id="{9A530123-AE99-4467-BC86-7E4003B5DEB9}"/>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flipH="1">
            <a:off x="61062" y="4020009"/>
            <a:ext cx="1188720" cy="586949"/>
          </a:xfrm>
          <a:prstGeom prst="rect">
            <a:avLst/>
          </a:prstGeom>
        </p:spPr>
      </p:pic>
      <p:pic>
        <p:nvPicPr>
          <p:cNvPr id="13" name="Picture 12" descr="A picture containing toy&#10;&#10;Description automatically generated">
            <a:extLst>
              <a:ext uri="{FF2B5EF4-FFF2-40B4-BE49-F238E27FC236}">
                <a16:creationId xmlns:a16="http://schemas.microsoft.com/office/drawing/2014/main" id="{01F68696-CCB1-482F-AD45-D8CB3E14F88E}"/>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rot="21388702">
            <a:off x="7994558" y="4234511"/>
            <a:ext cx="1124541" cy="408893"/>
          </a:xfrm>
          <a:prstGeom prst="rect">
            <a:avLst/>
          </a:prstGeom>
        </p:spPr>
      </p:pic>
      <p:pic>
        <p:nvPicPr>
          <p:cNvPr id="18" name="Picture 17" descr="Background pattern&#10;&#10;Description automatically generated">
            <a:extLst>
              <a:ext uri="{FF2B5EF4-FFF2-40B4-BE49-F238E27FC236}">
                <a16:creationId xmlns:a16="http://schemas.microsoft.com/office/drawing/2014/main" id="{3BE8D887-2E92-45A4-90FE-FF4BB38C1B7E}"/>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352765" y="1238720"/>
            <a:ext cx="392194" cy="331474"/>
          </a:xfrm>
          <a:prstGeom prst="rect">
            <a:avLst/>
          </a:prstGeom>
        </p:spPr>
      </p:pic>
      <p:pic>
        <p:nvPicPr>
          <p:cNvPr id="20" name="Picture 19" descr="Background pattern&#10;&#10;Description automatically generated">
            <a:extLst>
              <a:ext uri="{FF2B5EF4-FFF2-40B4-BE49-F238E27FC236}">
                <a16:creationId xmlns:a16="http://schemas.microsoft.com/office/drawing/2014/main" id="{16AFEC8E-0E08-4098-83CD-3FE02376194D}"/>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flipH="1">
            <a:off x="27953" y="1448423"/>
            <a:ext cx="572743" cy="507494"/>
          </a:xfrm>
          <a:prstGeom prst="rect">
            <a:avLst/>
          </a:prstGeom>
        </p:spPr>
      </p:pic>
      <p:pic>
        <p:nvPicPr>
          <p:cNvPr id="14" name="Picture 13" descr="Background pattern&#10;&#10;Description automatically generated">
            <a:extLst>
              <a:ext uri="{FF2B5EF4-FFF2-40B4-BE49-F238E27FC236}">
                <a16:creationId xmlns:a16="http://schemas.microsoft.com/office/drawing/2014/main" id="{51F69743-F2E6-434D-82AB-8D2403B26399}"/>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a:off x="8503083" y="3295014"/>
            <a:ext cx="366713" cy="349251"/>
          </a:xfrm>
          <a:prstGeom prst="rect">
            <a:avLst/>
          </a:prstGeom>
        </p:spPr>
      </p:pic>
      <p:pic>
        <p:nvPicPr>
          <p:cNvPr id="16" name="Picture 15" descr="Background pattern&#10;&#10;Description automatically generated">
            <a:extLst>
              <a:ext uri="{FF2B5EF4-FFF2-40B4-BE49-F238E27FC236}">
                <a16:creationId xmlns:a16="http://schemas.microsoft.com/office/drawing/2014/main" id="{95789B87-2D03-446C-8B94-2D96CC746CD8}"/>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319825">
            <a:off x="8635640" y="3044615"/>
            <a:ext cx="366713" cy="349251"/>
          </a:xfrm>
          <a:prstGeom prst="rect">
            <a:avLst/>
          </a:prstGeom>
        </p:spPr>
      </p:pic>
      <p:pic>
        <p:nvPicPr>
          <p:cNvPr id="17" name="Picture 16" descr="Background pattern&#10;&#10;Description automatically generated">
            <a:extLst>
              <a:ext uri="{FF2B5EF4-FFF2-40B4-BE49-F238E27FC236}">
                <a16:creationId xmlns:a16="http://schemas.microsoft.com/office/drawing/2014/main" id="{4E99BA1A-54F3-4F58-A326-5CBD25A8A7CB}"/>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flipH="1">
            <a:off x="293991" y="304635"/>
            <a:ext cx="568339" cy="501015"/>
          </a:xfrm>
          <a:prstGeom prst="rect">
            <a:avLst/>
          </a:prstGeom>
        </p:spPr>
      </p:pic>
      <p:pic>
        <p:nvPicPr>
          <p:cNvPr id="15" name="Picture 14" descr="Background pattern&#10;&#10;Description automatically generated">
            <a:extLst>
              <a:ext uri="{FF2B5EF4-FFF2-40B4-BE49-F238E27FC236}">
                <a16:creationId xmlns:a16="http://schemas.microsoft.com/office/drawing/2014/main" id="{52EDC74B-B62C-4422-84AD-B3642C913791}"/>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2245" y="104238"/>
            <a:ext cx="584200" cy="459773"/>
          </a:xfrm>
          <a:prstGeom prst="rect">
            <a:avLst/>
          </a:prstGeom>
        </p:spPr>
      </p:pic>
    </p:spTree>
    <p:extLst>
      <p:ext uri="{BB962C8B-B14F-4D97-AF65-F5344CB8AC3E}">
        <p14:creationId xmlns:p14="http://schemas.microsoft.com/office/powerpoint/2010/main" val="2660274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000" kern="1200">
          <a:solidFill>
            <a:schemeClr val="tx1"/>
          </a:solidFill>
          <a:latin typeface="Arial Rounded MT Bold" panose="020F07040305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video" Target="https://www.youtube.com/embed/xuivYRmIACM?feature=oembed" TargetMode="Externa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6.jpe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1.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video" Target="https://www.youtube.com/embed/W6E_MyVjQX4?feature=oembed" TargetMode="External"/><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4.jpeg"/></Relationships>
</file>

<file path=ppt/slides/_rels/slide2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8647AE-EC0F-4FF6-8298-3F9A66EA4796}"/>
              </a:ext>
            </a:extLst>
          </p:cNvPr>
          <p:cNvSpPr>
            <a:spLocks noGrp="1"/>
          </p:cNvSpPr>
          <p:nvPr>
            <p:ph idx="1"/>
          </p:nvPr>
        </p:nvSpPr>
        <p:spPr/>
        <p:txBody>
          <a:bodyPr>
            <a:normAutofit fontScale="85000" lnSpcReduction="20000"/>
          </a:bodyPr>
          <a:lstStyle/>
          <a:p>
            <a:r>
              <a:rPr lang="en-US" dirty="0">
                <a:latin typeface="Lexend Deca Medium" pitchFamily="2" charset="77"/>
              </a:rPr>
              <a:t>Stage 3</a:t>
            </a:r>
          </a:p>
          <a:p>
            <a:r>
              <a:rPr lang="en-US" dirty="0">
                <a:latin typeface="Lexend Deca Medium" pitchFamily="2" charset="77"/>
              </a:rPr>
              <a:t>Lesson 3: What a Plant Needs to Grow</a:t>
            </a:r>
            <a:endParaRPr lang="en-CA" dirty="0">
              <a:latin typeface="Lexend Deca Medium" pitchFamily="2" charset="77"/>
            </a:endParaRPr>
          </a:p>
        </p:txBody>
      </p:sp>
      <p:sp>
        <p:nvSpPr>
          <p:cNvPr id="6" name="Rectangle 5">
            <a:extLst>
              <a:ext uri="{FF2B5EF4-FFF2-40B4-BE49-F238E27FC236}">
                <a16:creationId xmlns:a16="http://schemas.microsoft.com/office/drawing/2014/main" id="{0CDE0187-75DB-D922-D0BF-BDCC48F3F476}"/>
              </a:ext>
            </a:extLst>
          </p:cNvPr>
          <p:cNvSpPr/>
          <p:nvPr/>
        </p:nvSpPr>
        <p:spPr>
          <a:xfrm>
            <a:off x="0" y="6244885"/>
            <a:ext cx="9144000" cy="345440"/>
          </a:xfrm>
          <a:prstGeom prst="rect">
            <a:avLst/>
          </a:prstGeom>
          <a:solidFill>
            <a:srgbClr val="9549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2">
            <a:extLst>
              <a:ext uri="{FF2B5EF4-FFF2-40B4-BE49-F238E27FC236}">
                <a16:creationId xmlns:a16="http://schemas.microsoft.com/office/drawing/2014/main" id="{1842F2D8-3ED6-4EA4-C584-A9BD37AA642B}"/>
              </a:ext>
            </a:extLst>
          </p:cNvPr>
          <p:cNvSpPr txBox="1">
            <a:spLocks/>
          </p:cNvSpPr>
          <p:nvPr/>
        </p:nvSpPr>
        <p:spPr>
          <a:xfrm>
            <a:off x="685801" y="6032945"/>
            <a:ext cx="8175170" cy="6270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100" dirty="0">
              <a:solidFill>
                <a:srgbClr val="000000"/>
              </a:solidFill>
              <a:latin typeface="IIKLH K+ Arial MT"/>
            </a:endParaRPr>
          </a:p>
          <a:p>
            <a:r>
              <a:rPr lang="en-US" sz="1100" dirty="0">
                <a:solidFill>
                  <a:schemeClr val="bg1"/>
                </a:solidFill>
                <a:latin typeface="IIKLH K+ Arial MT"/>
              </a:rPr>
              <a:t>© The National Farmers’ Union of England and Wales - All rights reserved. These resources may be reproduced for educational use only.</a:t>
            </a:r>
            <a:endParaRPr lang="en-CA" sz="1050" dirty="0">
              <a:solidFill>
                <a:schemeClr val="bg1"/>
              </a:solidFill>
            </a:endParaRPr>
          </a:p>
          <a:p>
            <a:endParaRPr lang="en-CA" sz="1100" dirty="0"/>
          </a:p>
        </p:txBody>
      </p:sp>
    </p:spTree>
    <p:extLst>
      <p:ext uri="{BB962C8B-B14F-4D97-AF65-F5344CB8AC3E}">
        <p14:creationId xmlns:p14="http://schemas.microsoft.com/office/powerpoint/2010/main" val="4449275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8DE42E-06C8-41E3-EE4D-51C2C715C9A7}"/>
              </a:ext>
            </a:extLst>
          </p:cNvPr>
          <p:cNvSpPr>
            <a:spLocks noGrp="1"/>
          </p:cNvSpPr>
          <p:nvPr>
            <p:ph type="title"/>
          </p:nvPr>
        </p:nvSpPr>
        <p:spPr/>
        <p:txBody>
          <a:bodyPr/>
          <a:lstStyle/>
          <a:p>
            <a:r>
              <a:rPr lang="en-US" sz="3200" dirty="0">
                <a:latin typeface="Lexend Deca Medium" pitchFamily="2" charset="77"/>
              </a:rPr>
              <a:t>Photosynthesis</a:t>
            </a:r>
            <a:endParaRPr lang="en-US" dirty="0">
              <a:latin typeface="Lexend Deca Medium" pitchFamily="2" charset="77"/>
            </a:endParaRPr>
          </a:p>
        </p:txBody>
      </p:sp>
      <p:sp>
        <p:nvSpPr>
          <p:cNvPr id="4" name="Content Placeholder 3">
            <a:extLst>
              <a:ext uri="{FF2B5EF4-FFF2-40B4-BE49-F238E27FC236}">
                <a16:creationId xmlns:a16="http://schemas.microsoft.com/office/drawing/2014/main" id="{28819EC8-EDE2-52CA-7675-D7A994F8D397}"/>
              </a:ext>
            </a:extLst>
          </p:cNvPr>
          <p:cNvSpPr>
            <a:spLocks noGrp="1"/>
          </p:cNvSpPr>
          <p:nvPr>
            <p:ph idx="1"/>
          </p:nvPr>
        </p:nvSpPr>
        <p:spPr/>
        <p:txBody>
          <a:bodyPr>
            <a:normAutofit/>
          </a:bodyPr>
          <a:lstStyle/>
          <a:p>
            <a:pPr marL="0" indent="0">
              <a:buNone/>
            </a:pPr>
            <a:r>
              <a:rPr lang="en-US" sz="2000" dirty="0">
                <a:latin typeface="Lexend Deca Light" pitchFamily="2" charset="77"/>
              </a:rPr>
              <a:t>Check out this video about photosynthesis!</a:t>
            </a:r>
          </a:p>
        </p:txBody>
      </p:sp>
      <p:pic>
        <p:nvPicPr>
          <p:cNvPr id="2" name="Online Media 1" descr="Photosynthesis | Two Little Hands TV | Educational | Kids Songs">
            <a:hlinkClick r:id="" action="ppaction://media"/>
            <a:extLst>
              <a:ext uri="{FF2B5EF4-FFF2-40B4-BE49-F238E27FC236}">
                <a16:creationId xmlns:a16="http://schemas.microsoft.com/office/drawing/2014/main" id="{7C120B00-8670-F335-393B-29CFCFA41481}"/>
              </a:ext>
            </a:extLst>
          </p:cNvPr>
          <p:cNvPicPr>
            <a:picLocks noRot="1" noChangeAspect="1"/>
          </p:cNvPicPr>
          <p:nvPr>
            <a:videoFile r:link="rId1"/>
          </p:nvPr>
        </p:nvPicPr>
        <p:blipFill>
          <a:blip r:embed="rId4"/>
          <a:stretch>
            <a:fillRect/>
          </a:stretch>
        </p:blipFill>
        <p:spPr>
          <a:xfrm>
            <a:off x="1898975" y="2255520"/>
            <a:ext cx="5591147" cy="3158998"/>
          </a:xfrm>
          <a:prstGeom prst="rect">
            <a:avLst/>
          </a:prstGeom>
        </p:spPr>
      </p:pic>
    </p:spTree>
    <p:extLst>
      <p:ext uri="{BB962C8B-B14F-4D97-AF65-F5344CB8AC3E}">
        <p14:creationId xmlns:p14="http://schemas.microsoft.com/office/powerpoint/2010/main" val="107378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83611B80-4E16-41E7-978A-ABE98B0ABF28}"/>
              </a:ext>
            </a:extLst>
          </p:cNvPr>
          <p:cNvPicPr>
            <a:picLocks noGrp="1" noChangeAspect="1"/>
          </p:cNvPicPr>
          <p:nvPr>
            <p:ph type="pic" idx="13"/>
          </p:nvPr>
        </p:nvPicPr>
        <p:blipFill>
          <a:blip r:embed="rId3" cstate="screen">
            <a:extLst>
              <a:ext uri="{28A0092B-C50C-407E-A947-70E740481C1C}">
                <a14:useLocalDpi xmlns:a14="http://schemas.microsoft.com/office/drawing/2010/main"/>
              </a:ext>
            </a:extLst>
          </a:blip>
          <a:srcRect/>
          <a:stretch/>
        </p:blipFill>
        <p:spPr>
          <a:xfrm>
            <a:off x="3662268" y="-16614"/>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ln>
            <a:noFill/>
          </a:ln>
        </p:spPr>
      </p:pic>
      <p:pic>
        <p:nvPicPr>
          <p:cNvPr id="8" name="Picture 7">
            <a:extLst>
              <a:ext uri="{FF2B5EF4-FFF2-40B4-BE49-F238E27FC236}">
                <a16:creationId xmlns:a16="http://schemas.microsoft.com/office/drawing/2014/main" id="{0764467B-B6E9-471F-ABC5-BD0E0CABB18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62268" y="3493007"/>
            <a:ext cx="5481732" cy="3388965"/>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B1B3BE87-0C8F-4CB4-B146-CF00E3661C61}"/>
              </a:ext>
            </a:extLst>
          </p:cNvPr>
          <p:cNvSpPr/>
          <p:nvPr/>
        </p:nvSpPr>
        <p:spPr>
          <a:xfrm>
            <a:off x="250315" y="571350"/>
            <a:ext cx="4726799"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cxnSp>
        <p:nvCxnSpPr>
          <p:cNvPr id="14" name="Straight Connector 13">
            <a:extLst>
              <a:ext uri="{FF2B5EF4-FFF2-40B4-BE49-F238E27FC236}">
                <a16:creationId xmlns:a16="http://schemas.microsoft.com/office/drawing/2014/main" id="{04ED87AA-AC03-4BB0-8EBE-3D47D2AAFA80}"/>
              </a:ext>
            </a:extLst>
          </p:cNvPr>
          <p:cNvCxnSpPr/>
          <p:nvPr/>
        </p:nvCxnSpPr>
        <p:spPr>
          <a:xfrm>
            <a:off x="688464" y="1611787"/>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1CBBC293-2D99-4D94-93D4-338D889E087D}"/>
              </a:ext>
            </a:extLst>
          </p:cNvPr>
          <p:cNvSpPr txBox="1">
            <a:spLocks/>
          </p:cNvSpPr>
          <p:nvPr/>
        </p:nvSpPr>
        <p:spPr>
          <a:xfrm>
            <a:off x="638468" y="824154"/>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Photosynthesis</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490345" y="1845795"/>
            <a:ext cx="4229457" cy="4490403"/>
          </a:xfrm>
        </p:spPr>
        <p:txBody>
          <a:bodyPr vert="horz" lIns="91440" tIns="45720" rIns="91440" bIns="45720" rtlCol="0">
            <a:noAutofit/>
          </a:bodyPr>
          <a:lstStyle/>
          <a:p>
            <a:pPr>
              <a:lnSpc>
                <a:spcPct val="106000"/>
              </a:lnSpc>
              <a:spcBef>
                <a:spcPts val="0"/>
              </a:spcBef>
              <a:buClr>
                <a:schemeClr val="dk1"/>
              </a:buClr>
              <a:buSzPct val="100000"/>
            </a:pPr>
            <a:r>
              <a:rPr lang="en-US" sz="2400" dirty="0">
                <a:solidFill>
                  <a:schemeClr val="tx1"/>
                </a:solidFill>
                <a:latin typeface="Lexend Deca Light" pitchFamily="2" charset="77"/>
              </a:rPr>
              <a:t>During </a:t>
            </a:r>
            <a:r>
              <a:rPr lang="en-US" sz="2400" dirty="0">
                <a:solidFill>
                  <a:schemeClr val="accent2"/>
                </a:solidFill>
                <a:latin typeface="Lexend Deca Light" pitchFamily="2" charset="77"/>
              </a:rPr>
              <a:t>photosynthesis</a:t>
            </a:r>
            <a:r>
              <a:rPr lang="en-US" sz="2400" dirty="0">
                <a:solidFill>
                  <a:schemeClr val="tx1"/>
                </a:solidFill>
                <a:latin typeface="Lexend Deca Light" pitchFamily="2" charset="77"/>
              </a:rPr>
              <a:t>, plants use sunlight to turn water and carbon dioxide into sugar, which they use as food.</a:t>
            </a:r>
          </a:p>
          <a:p>
            <a:pPr>
              <a:lnSpc>
                <a:spcPct val="106000"/>
              </a:lnSpc>
              <a:spcBef>
                <a:spcPts val="0"/>
              </a:spcBef>
              <a:buClr>
                <a:schemeClr val="dk1"/>
              </a:buClr>
              <a:buSzPct val="100000"/>
            </a:pPr>
            <a:endParaRPr lang="en-US" sz="2400" dirty="0">
              <a:solidFill>
                <a:schemeClr val="tx1"/>
              </a:solidFill>
              <a:latin typeface="Lexend Deca Light" pitchFamily="2" charset="77"/>
            </a:endParaRPr>
          </a:p>
          <a:p>
            <a:pPr>
              <a:lnSpc>
                <a:spcPct val="106000"/>
              </a:lnSpc>
              <a:spcBef>
                <a:spcPts val="0"/>
              </a:spcBef>
              <a:buClr>
                <a:schemeClr val="dk1"/>
              </a:buClr>
              <a:buSzPct val="100000"/>
            </a:pPr>
            <a:r>
              <a:rPr lang="en-US" sz="2400" dirty="0">
                <a:solidFill>
                  <a:schemeClr val="accent2"/>
                </a:solidFill>
                <a:latin typeface="Lexend Deca Light" pitchFamily="2" charset="77"/>
              </a:rPr>
              <a:t>Photosynthesis</a:t>
            </a:r>
            <a:r>
              <a:rPr lang="en-US" sz="2400" dirty="0">
                <a:solidFill>
                  <a:schemeClr val="tx1"/>
                </a:solidFill>
                <a:latin typeface="Lexend Deca Light" pitchFamily="2" charset="77"/>
              </a:rPr>
              <a:t> also releases oxygen, the gas humans and animals need to breathe. </a:t>
            </a:r>
            <a:endParaRPr lang="en-US" sz="2400" dirty="0">
              <a:solidFill>
                <a:schemeClr val="tx1"/>
              </a:solidFill>
              <a:latin typeface="Lexend Deca Light" pitchFamily="2" charset="77"/>
              <a:ea typeface="Calibri"/>
              <a:cs typeface="Calibri"/>
              <a:sym typeface="Calibri"/>
            </a:endParaRPr>
          </a:p>
        </p:txBody>
      </p:sp>
    </p:spTree>
    <p:extLst>
      <p:ext uri="{BB962C8B-B14F-4D97-AF65-F5344CB8AC3E}">
        <p14:creationId xmlns:p14="http://schemas.microsoft.com/office/powerpoint/2010/main" val="3740924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A96A4246-8597-47FD-90BB-94F669DB08BA}"/>
              </a:ext>
            </a:extLst>
          </p:cNvPr>
          <p:cNvPicPr>
            <a:picLocks noGrp="1" noChangeAspect="1"/>
          </p:cNvPicPr>
          <p:nvPr>
            <p:ph type="pic" idx="13"/>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ln>
            <a:noFill/>
          </a:ln>
        </p:spPr>
      </p:pic>
      <p:pic>
        <p:nvPicPr>
          <p:cNvPr id="12" name="Picture 11">
            <a:extLst>
              <a:ext uri="{FF2B5EF4-FFF2-40B4-BE49-F238E27FC236}">
                <a16:creationId xmlns:a16="http://schemas.microsoft.com/office/drawing/2014/main" id="{109DEBB7-EED8-40D8-955C-FC0310251FE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9" name="Freeform: Shape 18">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1" name="Freeform: Shape 20">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3" name="Rectangle 22">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5" name="Rectangle 24">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Rectangle 26">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5" name="Rectangle: Rounded Corners 14">
            <a:extLst>
              <a:ext uri="{FF2B5EF4-FFF2-40B4-BE49-F238E27FC236}">
                <a16:creationId xmlns:a16="http://schemas.microsoft.com/office/drawing/2014/main" id="{97718311-8474-4D06-BECE-F6AC24249ED0}"/>
              </a:ext>
            </a:extLst>
          </p:cNvPr>
          <p:cNvSpPr/>
          <p:nvPr/>
        </p:nvSpPr>
        <p:spPr>
          <a:xfrm>
            <a:off x="250316" y="571350"/>
            <a:ext cx="4738374" cy="5711201"/>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3" name="Straight Connector 12">
            <a:extLst>
              <a:ext uri="{FF2B5EF4-FFF2-40B4-BE49-F238E27FC236}">
                <a16:creationId xmlns:a16="http://schemas.microsoft.com/office/drawing/2014/main" id="{97018A3F-AFEC-47A8-AD95-4E1CE0928F2B}"/>
              </a:ext>
            </a:extLst>
          </p:cNvPr>
          <p:cNvCxnSpPr/>
          <p:nvPr/>
        </p:nvCxnSpPr>
        <p:spPr>
          <a:xfrm>
            <a:off x="688464" y="1545960"/>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itle 3">
            <a:extLst>
              <a:ext uri="{FF2B5EF4-FFF2-40B4-BE49-F238E27FC236}">
                <a16:creationId xmlns:a16="http://schemas.microsoft.com/office/drawing/2014/main" id="{04452BE3-AAEC-4C7C-8C2F-DE3296DD1520}"/>
              </a:ext>
            </a:extLst>
          </p:cNvPr>
          <p:cNvSpPr txBox="1">
            <a:spLocks/>
          </p:cNvSpPr>
          <p:nvPr/>
        </p:nvSpPr>
        <p:spPr>
          <a:xfrm>
            <a:off x="607378" y="758327"/>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Water</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536380" y="1669508"/>
            <a:ext cx="4353310" cy="4649625"/>
          </a:xfrm>
        </p:spPr>
        <p:txBody>
          <a:bodyPr vert="horz" lIns="91440" tIns="45720" rIns="91440" bIns="45720" rtlCol="0">
            <a:noAutofit/>
          </a:bodyPr>
          <a:lstStyle/>
          <a:p>
            <a:pPr>
              <a:lnSpc>
                <a:spcPct val="125000"/>
              </a:lnSpc>
              <a:spcBef>
                <a:spcPts val="2400"/>
              </a:spcBef>
            </a:pPr>
            <a:r>
              <a:rPr lang="en-US" sz="2400" dirty="0">
                <a:latin typeface="Lexend Deca Light" pitchFamily="2" charset="77"/>
              </a:rPr>
              <a:t>A plant’s life starts with water to make it grow into a little seedling. </a:t>
            </a:r>
          </a:p>
          <a:p>
            <a:pPr>
              <a:lnSpc>
                <a:spcPct val="125000"/>
              </a:lnSpc>
              <a:spcBef>
                <a:spcPts val="2400"/>
              </a:spcBef>
            </a:pPr>
            <a:r>
              <a:rPr lang="en-US" sz="2400" dirty="0">
                <a:latin typeface="Lexend Deca Light" pitchFamily="2" charset="77"/>
              </a:rPr>
              <a:t>Once the seedling has grown roots, it needs water to take up nutrients from the soil. </a:t>
            </a:r>
          </a:p>
          <a:p>
            <a:pPr marL="0" indent="0">
              <a:lnSpc>
                <a:spcPct val="125000"/>
              </a:lnSpc>
              <a:spcBef>
                <a:spcPts val="2400"/>
              </a:spcBef>
              <a:buNone/>
            </a:pPr>
            <a:r>
              <a:rPr lang="en-US" sz="2400" dirty="0">
                <a:solidFill>
                  <a:srgbClr val="FF6600"/>
                </a:solidFill>
                <a:latin typeface="Lexend Deca Light" pitchFamily="2" charset="77"/>
              </a:rPr>
              <a:t>Why is this important?</a:t>
            </a:r>
          </a:p>
        </p:txBody>
      </p:sp>
    </p:spTree>
    <p:extLst>
      <p:ext uri="{BB962C8B-B14F-4D97-AF65-F5344CB8AC3E}">
        <p14:creationId xmlns:p14="http://schemas.microsoft.com/office/powerpoint/2010/main" val="1506238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890314A5-BF2A-4EBF-A98E-A9F2CB27C500}"/>
              </a:ext>
            </a:extLst>
          </p:cNvPr>
          <p:cNvPicPr>
            <a:picLocks noGrp="1" noChangeAspect="1"/>
          </p:cNvPicPr>
          <p:nvPr>
            <p:ph type="pic" idx="13"/>
          </p:nvPr>
        </p:nvPicPr>
        <p:blipFill>
          <a:blip r:embed="rId3"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3" name="Picture Placeholder 5">
            <a:extLst>
              <a:ext uri="{FF2B5EF4-FFF2-40B4-BE49-F238E27FC236}">
                <a16:creationId xmlns:a16="http://schemas.microsoft.com/office/drawing/2014/main" id="{B8F735C9-4BB2-2E6E-E6E3-B28B1FBB5EF7}"/>
              </a:ext>
            </a:extLst>
          </p:cNvPr>
          <p:cNvPicPr>
            <a:picLocks noChangeAspect="1"/>
          </p:cNvPicPr>
          <p:nvPr/>
        </p:nvPicPr>
        <p:blipFill>
          <a:blip r:embed="rId4">
            <a:extLst>
              <a:ext uri="{28A0092B-C50C-407E-A947-70E740481C1C}">
                <a14:useLocalDpi xmlns:a14="http://schemas.microsoft.com/office/drawing/2010/main" val="0"/>
              </a:ext>
            </a:extLst>
          </a:blip>
          <a:srcRect l="1" r="1561" b="11801"/>
          <a:stretch/>
        </p:blipFill>
        <p:spPr>
          <a:xfrm>
            <a:off x="3667494" y="4997"/>
            <a:ext cx="5476506"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solidFill>
            <a:schemeClr val="lt1"/>
          </a:solidFill>
          <a:ln w="19050" cap="flat" cmpd="sng" algn="ctr">
            <a:noFill/>
            <a:prstDash val="solid"/>
            <a:miter lim="800000"/>
          </a:ln>
          <a:effectLst/>
        </p:spPr>
      </p:pic>
      <p:sp>
        <p:nvSpPr>
          <p:cNvPr id="5" name="Rectangle: Rounded Corners 17">
            <a:extLst>
              <a:ext uri="{FF2B5EF4-FFF2-40B4-BE49-F238E27FC236}">
                <a16:creationId xmlns:a16="http://schemas.microsoft.com/office/drawing/2014/main" id="{6F170E59-4B09-5197-1CA2-1FE3CCA5C137}"/>
              </a:ext>
            </a:extLst>
          </p:cNvPr>
          <p:cNvSpPr/>
          <p:nvPr/>
        </p:nvSpPr>
        <p:spPr>
          <a:xfrm>
            <a:off x="250316" y="571350"/>
            <a:ext cx="4726798" cy="5753250"/>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Connector 6">
            <a:extLst>
              <a:ext uri="{FF2B5EF4-FFF2-40B4-BE49-F238E27FC236}">
                <a16:creationId xmlns:a16="http://schemas.microsoft.com/office/drawing/2014/main" id="{CB132DCE-DA2E-63AD-9584-70970213DBD5}"/>
              </a:ext>
            </a:extLst>
          </p:cNvPr>
          <p:cNvCxnSpPr/>
          <p:nvPr/>
        </p:nvCxnSpPr>
        <p:spPr>
          <a:xfrm>
            <a:off x="658232" y="1673570"/>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3">
            <a:extLst>
              <a:ext uri="{FF2B5EF4-FFF2-40B4-BE49-F238E27FC236}">
                <a16:creationId xmlns:a16="http://schemas.microsoft.com/office/drawing/2014/main" id="{69C6B2CB-F75A-CB08-7D74-C8147E87FAF2}"/>
              </a:ext>
            </a:extLst>
          </p:cNvPr>
          <p:cNvSpPr txBox="1">
            <a:spLocks/>
          </p:cNvSpPr>
          <p:nvPr/>
        </p:nvSpPr>
        <p:spPr>
          <a:xfrm>
            <a:off x="569710" y="810555"/>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Not Enough Water</a:t>
            </a:r>
          </a:p>
        </p:txBody>
      </p:sp>
      <p:sp>
        <p:nvSpPr>
          <p:cNvPr id="9" name="Content Placeholder 1">
            <a:extLst>
              <a:ext uri="{FF2B5EF4-FFF2-40B4-BE49-F238E27FC236}">
                <a16:creationId xmlns:a16="http://schemas.microsoft.com/office/drawing/2014/main" id="{F7B35676-BBED-1564-1D80-58A78AE63287}"/>
              </a:ext>
            </a:extLst>
          </p:cNvPr>
          <p:cNvSpPr txBox="1">
            <a:spLocks/>
          </p:cNvSpPr>
          <p:nvPr/>
        </p:nvSpPr>
        <p:spPr>
          <a:xfrm>
            <a:off x="569710" y="1824335"/>
            <a:ext cx="4407403" cy="43424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5000"/>
              </a:lnSpc>
              <a:spcBef>
                <a:spcPts val="2400"/>
              </a:spcBef>
              <a:buFont typeface="Arial" panose="020B0604020202020204" pitchFamily="34" charset="0"/>
              <a:buNone/>
            </a:pPr>
            <a:r>
              <a:rPr lang="en-US" sz="2400">
                <a:latin typeface="Lexend Deca Light" pitchFamily="2" charset="77"/>
              </a:rPr>
              <a:t>What do you notice about these pictures?</a:t>
            </a:r>
            <a:endParaRPr lang="en-US" sz="2400" dirty="0">
              <a:latin typeface="Lexend Deca Light" pitchFamily="2" charset="77"/>
            </a:endParaRPr>
          </a:p>
        </p:txBody>
      </p:sp>
    </p:spTree>
    <p:extLst>
      <p:ext uri="{BB962C8B-B14F-4D97-AF65-F5344CB8AC3E}">
        <p14:creationId xmlns:p14="http://schemas.microsoft.com/office/powerpoint/2010/main" val="3501459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890314A5-BF2A-4EBF-A98E-A9F2CB27C500}"/>
              </a:ext>
            </a:extLst>
          </p:cNvPr>
          <p:cNvPicPr>
            <a:picLocks noGrp="1" noChangeAspect="1"/>
          </p:cNvPicPr>
          <p:nvPr>
            <p:ph type="pic" idx="13"/>
          </p:nvPr>
        </p:nvPicPr>
        <p:blipFill>
          <a:blip r:embed="rId3"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Picture Placeholder 5">
            <a:extLst>
              <a:ext uri="{FF2B5EF4-FFF2-40B4-BE49-F238E27FC236}">
                <a16:creationId xmlns:a16="http://schemas.microsoft.com/office/drawing/2014/main" id="{49047C6A-8978-0FD0-24B4-BFF3B90EAA7B}"/>
              </a:ext>
            </a:extLst>
          </p:cNvPr>
          <p:cNvPicPr>
            <a:picLocks noChangeAspect="1"/>
          </p:cNvPicPr>
          <p:nvPr/>
        </p:nvPicPr>
        <p:blipFill>
          <a:blip r:embed="rId4">
            <a:extLst>
              <a:ext uri="{28A0092B-C50C-407E-A947-70E740481C1C}">
                <a14:useLocalDpi xmlns:a14="http://schemas.microsoft.com/office/drawing/2010/main" val="0"/>
              </a:ext>
            </a:extLst>
          </a:blip>
          <a:srcRect l="1" r="1561" b="11801"/>
          <a:stretch/>
        </p:blipFill>
        <p:spPr>
          <a:xfrm>
            <a:off x="3667494" y="4997"/>
            <a:ext cx="5476506"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solidFill>
            <a:schemeClr val="lt1"/>
          </a:solidFill>
          <a:ln w="19050" cap="flat" cmpd="sng" algn="ctr">
            <a:noFill/>
            <a:prstDash val="solid"/>
            <a:miter lim="800000"/>
          </a:ln>
          <a:effectLst/>
        </p:spPr>
      </p:pic>
      <p:sp>
        <p:nvSpPr>
          <p:cNvPr id="7" name="Rectangle: Rounded Corners 17">
            <a:extLst>
              <a:ext uri="{FF2B5EF4-FFF2-40B4-BE49-F238E27FC236}">
                <a16:creationId xmlns:a16="http://schemas.microsoft.com/office/drawing/2014/main" id="{39BA83BF-16D5-E3EC-C414-25FF5D42D4A7}"/>
              </a:ext>
            </a:extLst>
          </p:cNvPr>
          <p:cNvSpPr/>
          <p:nvPr/>
        </p:nvSpPr>
        <p:spPr>
          <a:xfrm>
            <a:off x="250316" y="571350"/>
            <a:ext cx="4726798" cy="5753250"/>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9" name="Straight Connector 8">
            <a:extLst>
              <a:ext uri="{FF2B5EF4-FFF2-40B4-BE49-F238E27FC236}">
                <a16:creationId xmlns:a16="http://schemas.microsoft.com/office/drawing/2014/main" id="{90825713-B013-D938-2024-E34F188208D9}"/>
              </a:ext>
            </a:extLst>
          </p:cNvPr>
          <p:cNvCxnSpPr/>
          <p:nvPr/>
        </p:nvCxnSpPr>
        <p:spPr>
          <a:xfrm>
            <a:off x="577388" y="1669897"/>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0" name="Title 3">
            <a:extLst>
              <a:ext uri="{FF2B5EF4-FFF2-40B4-BE49-F238E27FC236}">
                <a16:creationId xmlns:a16="http://schemas.microsoft.com/office/drawing/2014/main" id="{CFD349EB-4C32-CDD1-45D1-2E705DF1E7DA}"/>
              </a:ext>
            </a:extLst>
          </p:cNvPr>
          <p:cNvSpPr txBox="1">
            <a:spLocks/>
          </p:cNvSpPr>
          <p:nvPr/>
        </p:nvSpPr>
        <p:spPr>
          <a:xfrm>
            <a:off x="569711" y="791445"/>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Not Enough Water</a:t>
            </a:r>
          </a:p>
        </p:txBody>
      </p:sp>
      <p:sp>
        <p:nvSpPr>
          <p:cNvPr id="11" name="Content Placeholder 1">
            <a:extLst>
              <a:ext uri="{FF2B5EF4-FFF2-40B4-BE49-F238E27FC236}">
                <a16:creationId xmlns:a16="http://schemas.microsoft.com/office/drawing/2014/main" id="{F8CD8E73-004C-E45E-4665-66939682CB4E}"/>
              </a:ext>
            </a:extLst>
          </p:cNvPr>
          <p:cNvSpPr txBox="1">
            <a:spLocks/>
          </p:cNvSpPr>
          <p:nvPr/>
        </p:nvSpPr>
        <p:spPr>
          <a:xfrm>
            <a:off x="569710" y="1720395"/>
            <a:ext cx="4252605" cy="444641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5000"/>
              </a:lnSpc>
              <a:spcBef>
                <a:spcPts val="2400"/>
              </a:spcBef>
              <a:buFont typeface="Arial" panose="020B0604020202020204" pitchFamily="34" charset="0"/>
              <a:buNone/>
            </a:pPr>
            <a:r>
              <a:rPr lang="en-US" sz="2000" dirty="0">
                <a:latin typeface="Lexend Deca Light" pitchFamily="2" charset="77"/>
              </a:rPr>
              <a:t>What do you notice about these pictures?</a:t>
            </a:r>
          </a:p>
          <a:p>
            <a:pPr>
              <a:lnSpc>
                <a:spcPct val="125000"/>
              </a:lnSpc>
              <a:spcBef>
                <a:spcPts val="2400"/>
              </a:spcBef>
            </a:pPr>
            <a:r>
              <a:rPr lang="en-US" sz="2000" dirty="0">
                <a:latin typeface="Lexend Deca Light" pitchFamily="2" charset="77"/>
              </a:rPr>
              <a:t>The soil is hard and cracked; there isn’t enough water.</a:t>
            </a:r>
          </a:p>
          <a:p>
            <a:pPr>
              <a:lnSpc>
                <a:spcPct val="125000"/>
              </a:lnSpc>
              <a:spcBef>
                <a:spcPts val="2400"/>
              </a:spcBef>
            </a:pPr>
            <a:r>
              <a:rPr lang="en-US" sz="2000" dirty="0">
                <a:latin typeface="Lexend Deca Light" pitchFamily="2" charset="77"/>
              </a:rPr>
              <a:t>The plants are yellow or brown instead of green.</a:t>
            </a:r>
          </a:p>
          <a:p>
            <a:pPr>
              <a:lnSpc>
                <a:spcPct val="125000"/>
              </a:lnSpc>
              <a:spcBef>
                <a:spcPts val="2400"/>
              </a:spcBef>
            </a:pPr>
            <a:r>
              <a:rPr lang="en-US" sz="2000" dirty="0">
                <a:latin typeface="Lexend Deca Light" pitchFamily="2" charset="77"/>
              </a:rPr>
              <a:t>Most farmers in Ontario rely on rain. Without enough rain, their crops will not grow properly. </a:t>
            </a:r>
          </a:p>
        </p:txBody>
      </p:sp>
    </p:spTree>
    <p:extLst>
      <p:ext uri="{BB962C8B-B14F-4D97-AF65-F5344CB8AC3E}">
        <p14:creationId xmlns:p14="http://schemas.microsoft.com/office/powerpoint/2010/main" val="3516451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658232" y="1588221"/>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569711" y="823534"/>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Too Much Water</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569711" y="1815407"/>
            <a:ext cx="3870198" cy="4432276"/>
          </a:xfrm>
        </p:spPr>
        <p:txBody>
          <a:bodyPr vert="horz" lIns="91440" tIns="45720" rIns="91440" bIns="45720" rtlCol="0">
            <a:noAutofit/>
          </a:bodyPr>
          <a:lstStyle/>
          <a:p>
            <a:pPr marL="0" indent="0">
              <a:lnSpc>
                <a:spcPct val="125000"/>
              </a:lnSpc>
              <a:spcBef>
                <a:spcPts val="2400"/>
              </a:spcBef>
              <a:buNone/>
            </a:pPr>
            <a:r>
              <a:rPr lang="en-US" sz="2000" dirty="0">
                <a:latin typeface="Lexend Deca Light" pitchFamily="2" charset="77"/>
              </a:rPr>
              <a:t>What will happen if plants have too much water?</a:t>
            </a:r>
          </a:p>
        </p:txBody>
      </p:sp>
    </p:spTree>
    <p:extLst>
      <p:ext uri="{BB962C8B-B14F-4D97-AF65-F5344CB8AC3E}">
        <p14:creationId xmlns:p14="http://schemas.microsoft.com/office/powerpoint/2010/main" val="1740696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688464" y="1604086"/>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569711" y="792012"/>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Too Much Water</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539312" y="1778831"/>
            <a:ext cx="4229457" cy="4432276"/>
          </a:xfrm>
        </p:spPr>
        <p:txBody>
          <a:bodyPr vert="horz" lIns="91440" tIns="45720" rIns="91440" bIns="45720" rtlCol="0">
            <a:noAutofit/>
          </a:bodyPr>
          <a:lstStyle/>
          <a:p>
            <a:pPr marL="0" indent="0">
              <a:lnSpc>
                <a:spcPct val="125000"/>
              </a:lnSpc>
              <a:spcBef>
                <a:spcPts val="2400"/>
              </a:spcBef>
              <a:buNone/>
            </a:pPr>
            <a:r>
              <a:rPr lang="en-US" sz="2000" dirty="0">
                <a:latin typeface="Lexend Deca Light" pitchFamily="2" charset="77"/>
              </a:rPr>
              <a:t>What will happen if plants have too much water?</a:t>
            </a:r>
          </a:p>
          <a:p>
            <a:pPr>
              <a:lnSpc>
                <a:spcPct val="125000"/>
              </a:lnSpc>
              <a:spcBef>
                <a:spcPts val="2400"/>
              </a:spcBef>
            </a:pPr>
            <a:r>
              <a:rPr lang="en-US" sz="2000" dirty="0">
                <a:latin typeface="Lexend Deca Light" pitchFamily="2" charset="77"/>
              </a:rPr>
              <a:t>Flooding or heavy rainfall can wash away some of the soil particles and nutrients that plants need to grow and be healthy. </a:t>
            </a:r>
          </a:p>
          <a:p>
            <a:pPr>
              <a:lnSpc>
                <a:spcPct val="125000"/>
              </a:lnSpc>
              <a:spcBef>
                <a:spcPts val="2400"/>
              </a:spcBef>
            </a:pPr>
            <a:r>
              <a:rPr lang="en-US" sz="2000" dirty="0">
                <a:latin typeface="Lexend Deca Light" pitchFamily="2" charset="77"/>
              </a:rPr>
              <a:t>Flooding can drown plants in the fields. </a:t>
            </a:r>
          </a:p>
        </p:txBody>
      </p:sp>
    </p:spTree>
    <p:extLst>
      <p:ext uri="{BB962C8B-B14F-4D97-AF65-F5344CB8AC3E}">
        <p14:creationId xmlns:p14="http://schemas.microsoft.com/office/powerpoint/2010/main" val="3379005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662267" y="0"/>
            <a:ext cx="5481733" cy="336499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642581" y="1673565"/>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642581" y="809491"/>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Heat</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642581" y="1882799"/>
            <a:ext cx="3422237" cy="4432276"/>
          </a:xfrm>
        </p:spPr>
        <p:txBody>
          <a:bodyPr vert="horz" lIns="91440" tIns="45720" rIns="91440" bIns="45720" rtlCol="0">
            <a:noAutofit/>
          </a:bodyPr>
          <a:lstStyle/>
          <a:p>
            <a:pPr marL="0" indent="0">
              <a:lnSpc>
                <a:spcPct val="125000"/>
              </a:lnSpc>
              <a:spcBef>
                <a:spcPts val="2400"/>
              </a:spcBef>
              <a:buNone/>
            </a:pPr>
            <a:r>
              <a:rPr lang="en-US" sz="2400" dirty="0">
                <a:latin typeface="Lexend Deca Light" pitchFamily="2" charset="77"/>
              </a:rPr>
              <a:t>How do you feel when it gets cold? Do you feel good?</a:t>
            </a:r>
          </a:p>
        </p:txBody>
      </p:sp>
    </p:spTree>
    <p:extLst>
      <p:ext uri="{BB962C8B-B14F-4D97-AF65-F5344CB8AC3E}">
        <p14:creationId xmlns:p14="http://schemas.microsoft.com/office/powerpoint/2010/main" val="1155717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662267" y="0"/>
            <a:ext cx="5481733" cy="336499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642581" y="1685757"/>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569711" y="1923826"/>
            <a:ext cx="4229457" cy="4432276"/>
          </a:xfrm>
        </p:spPr>
        <p:txBody>
          <a:bodyPr vert="horz" lIns="91440" tIns="45720" rIns="91440" bIns="45720" rtlCol="0">
            <a:noAutofit/>
          </a:bodyPr>
          <a:lstStyle/>
          <a:p>
            <a:pPr marL="0" indent="0">
              <a:lnSpc>
                <a:spcPct val="125000"/>
              </a:lnSpc>
              <a:spcBef>
                <a:spcPts val="2400"/>
              </a:spcBef>
              <a:buNone/>
            </a:pPr>
            <a:r>
              <a:rPr lang="en-US" sz="2000" dirty="0">
                <a:latin typeface="Lexend Deca Light" pitchFamily="2" charset="77"/>
              </a:rPr>
              <a:t>How do you feel when it gets cold? Do you feel good?</a:t>
            </a:r>
          </a:p>
          <a:p>
            <a:pPr>
              <a:lnSpc>
                <a:spcPct val="125000"/>
              </a:lnSpc>
              <a:spcBef>
                <a:spcPts val="2400"/>
              </a:spcBef>
            </a:pPr>
            <a:r>
              <a:rPr lang="en-US" sz="2000" dirty="0">
                <a:latin typeface="Lexend Deca Light" pitchFamily="2" charset="77"/>
              </a:rPr>
              <a:t>Just like us, plants need the right amount of heat. </a:t>
            </a:r>
          </a:p>
          <a:p>
            <a:pPr>
              <a:lnSpc>
                <a:spcPct val="125000"/>
              </a:lnSpc>
              <a:spcBef>
                <a:spcPts val="2400"/>
              </a:spcBef>
            </a:pPr>
            <a:r>
              <a:rPr lang="en-US" sz="2000" dirty="0">
                <a:latin typeface="Lexend Deca Light" pitchFamily="2" charset="77"/>
              </a:rPr>
              <a:t>Seeds will not start to grow if their environment is not warm enough. </a:t>
            </a:r>
          </a:p>
        </p:txBody>
      </p:sp>
      <p:sp>
        <p:nvSpPr>
          <p:cNvPr id="4" name="Title 3">
            <a:extLst>
              <a:ext uri="{FF2B5EF4-FFF2-40B4-BE49-F238E27FC236}">
                <a16:creationId xmlns:a16="http://schemas.microsoft.com/office/drawing/2014/main" id="{CE45BC64-E960-3DE6-F9E0-E0A20B3B9E5E}"/>
              </a:ext>
            </a:extLst>
          </p:cNvPr>
          <p:cNvSpPr txBox="1">
            <a:spLocks/>
          </p:cNvSpPr>
          <p:nvPr/>
        </p:nvSpPr>
        <p:spPr>
          <a:xfrm>
            <a:off x="642581" y="809491"/>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Heat</a:t>
            </a:r>
          </a:p>
        </p:txBody>
      </p:sp>
    </p:spTree>
    <p:extLst>
      <p:ext uri="{BB962C8B-B14F-4D97-AF65-F5344CB8AC3E}">
        <p14:creationId xmlns:p14="http://schemas.microsoft.com/office/powerpoint/2010/main" val="28279244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6E6A8F53-CFF7-41EC-8440-7763226F7A14}"/>
              </a:ext>
            </a:extLst>
          </p:cNvPr>
          <p:cNvCxnSpPr/>
          <p:nvPr/>
        </p:nvCxnSpPr>
        <p:spPr>
          <a:xfrm>
            <a:off x="1041179" y="1673565"/>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1041179" y="854972"/>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Nutrients</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900455" y="1851542"/>
            <a:ext cx="4138422" cy="4432276"/>
          </a:xfrm>
        </p:spPr>
        <p:txBody>
          <a:bodyPr vert="horz" lIns="91440" tIns="45720" rIns="91440" bIns="45720" rtlCol="0">
            <a:noAutofit/>
          </a:bodyPr>
          <a:lstStyle/>
          <a:p>
            <a:pPr>
              <a:lnSpc>
                <a:spcPct val="125000"/>
              </a:lnSpc>
              <a:spcBef>
                <a:spcPts val="2400"/>
              </a:spcBef>
            </a:pPr>
            <a:r>
              <a:rPr lang="en-US" sz="2000" dirty="0">
                <a:latin typeface="Lexend Deca Light" pitchFamily="2" charset="77"/>
              </a:rPr>
              <a:t>Nutrients are chemical elements that feed a plant.  </a:t>
            </a:r>
          </a:p>
          <a:p>
            <a:pPr>
              <a:lnSpc>
                <a:spcPct val="125000"/>
              </a:lnSpc>
              <a:spcBef>
                <a:spcPts val="2400"/>
              </a:spcBef>
            </a:pPr>
            <a:r>
              <a:rPr lang="en-US" sz="2000" dirty="0">
                <a:latin typeface="Lexend Deca Light" pitchFamily="2" charset="77"/>
              </a:rPr>
              <a:t>Plants’ main nutrients are nitrogen, phosphorous and potassium.</a:t>
            </a:r>
          </a:p>
          <a:p>
            <a:pPr>
              <a:lnSpc>
                <a:spcPct val="125000"/>
              </a:lnSpc>
              <a:spcBef>
                <a:spcPts val="2400"/>
              </a:spcBef>
            </a:pPr>
            <a:r>
              <a:rPr lang="en-US" sz="2000" dirty="0">
                <a:latin typeface="Lexend Deca Light" pitchFamily="2" charset="77"/>
              </a:rPr>
              <a:t>If a plant can’t get the nutrients it needs from the soil, fertilizer can help.</a:t>
            </a:r>
          </a:p>
          <a:p>
            <a:pPr marL="0" indent="0">
              <a:lnSpc>
                <a:spcPct val="125000"/>
              </a:lnSpc>
              <a:spcBef>
                <a:spcPts val="2400"/>
              </a:spcBef>
              <a:buNone/>
            </a:pPr>
            <a:endParaRPr lang="en-US" sz="2000" dirty="0">
              <a:latin typeface="Lexend Deca Light" pitchFamily="2" charset="77"/>
            </a:endParaRPr>
          </a:p>
        </p:txBody>
      </p:sp>
      <p:pic>
        <p:nvPicPr>
          <p:cNvPr id="5" name="Picture 4" descr="A plant with a green leaf and roots&#10;&#10;Description automatically generated with medium confidence">
            <a:extLst>
              <a:ext uri="{FF2B5EF4-FFF2-40B4-BE49-F238E27FC236}">
                <a16:creationId xmlns:a16="http://schemas.microsoft.com/office/drawing/2014/main" id="{B3E4AC13-6461-2075-AA1D-F4A4036F8CF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8006" y="1921230"/>
            <a:ext cx="3015539" cy="3015539"/>
          </a:xfrm>
          <a:prstGeom prst="rect">
            <a:avLst/>
          </a:prstGeom>
        </p:spPr>
      </p:pic>
    </p:spTree>
    <p:extLst>
      <p:ext uri="{BB962C8B-B14F-4D97-AF65-F5344CB8AC3E}">
        <p14:creationId xmlns:p14="http://schemas.microsoft.com/office/powerpoint/2010/main" val="29250862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26F0-CD7B-B1D9-CFDF-E34DC0BE8C04}"/>
              </a:ext>
            </a:extLst>
          </p:cNvPr>
          <p:cNvSpPr>
            <a:spLocks noGrp="1"/>
          </p:cNvSpPr>
          <p:nvPr>
            <p:ph type="title"/>
          </p:nvPr>
        </p:nvSpPr>
        <p:spPr>
          <a:xfrm>
            <a:off x="1106512" y="777712"/>
            <a:ext cx="5938887" cy="778208"/>
          </a:xfrm>
        </p:spPr>
        <p:txBody>
          <a:bodyPr/>
          <a:lstStyle/>
          <a:p>
            <a:r>
              <a:rPr lang="en-US" dirty="0">
                <a:latin typeface="Lexend Deca Medium" pitchFamily="2" charset="77"/>
              </a:rPr>
              <a:t>Notes to Teachers</a:t>
            </a:r>
          </a:p>
        </p:txBody>
      </p:sp>
      <p:sp>
        <p:nvSpPr>
          <p:cNvPr id="3" name="Content Placeholder 2">
            <a:extLst>
              <a:ext uri="{FF2B5EF4-FFF2-40B4-BE49-F238E27FC236}">
                <a16:creationId xmlns:a16="http://schemas.microsoft.com/office/drawing/2014/main" id="{D6232A28-1198-1337-260F-67EF8B086E15}"/>
              </a:ext>
            </a:extLst>
          </p:cNvPr>
          <p:cNvSpPr>
            <a:spLocks noGrp="1"/>
          </p:cNvSpPr>
          <p:nvPr>
            <p:ph idx="1"/>
          </p:nvPr>
        </p:nvSpPr>
        <p:spPr>
          <a:xfrm>
            <a:off x="1106512" y="1839309"/>
            <a:ext cx="6839309" cy="4240979"/>
          </a:xfrm>
        </p:spPr>
        <p:txBody>
          <a:bodyPr>
            <a:normAutofit/>
          </a:bodyPr>
          <a:lstStyle/>
          <a:p>
            <a:pPr marL="0" indent="0">
              <a:buNone/>
            </a:pPr>
            <a:r>
              <a:rPr lang="en-US" dirty="0">
                <a:latin typeface="Lexend Deca Light" pitchFamily="2" charset="77"/>
              </a:rPr>
              <a:t>This lesson covers the characteristics of plants, especially their basic needs – air, water, light, heat, and nutrients.</a:t>
            </a:r>
          </a:p>
          <a:p>
            <a:pPr marL="0" indent="0">
              <a:buNone/>
            </a:pPr>
            <a:endParaRPr lang="en-US" dirty="0">
              <a:latin typeface="Lexend Deca Light" pitchFamily="2" charset="77"/>
            </a:endParaRPr>
          </a:p>
          <a:p>
            <a:pPr marL="0" indent="0">
              <a:buNone/>
            </a:pPr>
            <a:endParaRPr lang="en-US" dirty="0">
              <a:latin typeface="Lexend Deca Light" pitchFamily="2" charset="77"/>
            </a:endParaRPr>
          </a:p>
          <a:p>
            <a:pPr marL="0" indent="0">
              <a:buNone/>
            </a:pPr>
            <a:endParaRPr lang="en-US" dirty="0">
              <a:latin typeface="Lexend Deca Light" pitchFamily="2" charset="77"/>
            </a:endParaRPr>
          </a:p>
        </p:txBody>
      </p:sp>
    </p:spTree>
    <p:extLst>
      <p:ext uri="{BB962C8B-B14F-4D97-AF65-F5344CB8AC3E}">
        <p14:creationId xmlns:p14="http://schemas.microsoft.com/office/powerpoint/2010/main" val="2684572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C26C2C-A4E4-E42E-111D-319821827691}"/>
              </a:ext>
            </a:extLst>
          </p:cNvPr>
          <p:cNvSpPr/>
          <p:nvPr/>
        </p:nvSpPr>
        <p:spPr>
          <a:xfrm>
            <a:off x="0" y="0"/>
            <a:ext cx="9144000" cy="68746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F9C983C4-91B8-68E1-782C-F9A319901A96}"/>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674359" y="0"/>
            <a:ext cx="5469641" cy="336499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4" name="Picture Placeholder 5">
            <a:extLst>
              <a:ext uri="{FF2B5EF4-FFF2-40B4-BE49-F238E27FC236}">
                <a16:creationId xmlns:a16="http://schemas.microsoft.com/office/drawing/2014/main" id="{70F462D5-4B70-041A-61E2-9C4E69424CBB}"/>
              </a:ext>
            </a:extLst>
          </p:cNvPr>
          <p:cNvPicPr>
            <a:picLocks noGrp="1" noChangeAspect="1"/>
          </p:cNvPicPr>
          <p:nvPr>
            <p:ph type="pic" idx="13"/>
          </p:nvPr>
        </p:nvPicPr>
        <p:blipFill>
          <a:blip r:embed="rId4">
            <a:extLst>
              <a:ext uri="{28A0092B-C50C-407E-A947-70E740481C1C}">
                <a14:useLocalDpi xmlns:a14="http://schemas.microsoft.com/office/drawing/2010/main" val="0"/>
              </a:ext>
            </a:extLst>
          </a:blip>
          <a:srcRect/>
          <a:stretch/>
        </p:blipFill>
        <p:spPr>
          <a:xfrm>
            <a:off x="3674359" y="3509633"/>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p:nvSpPr>
          <p:cNvPr id="6" name="Rectangle: Rounded Corners 17">
            <a:extLst>
              <a:ext uri="{FF2B5EF4-FFF2-40B4-BE49-F238E27FC236}">
                <a16:creationId xmlns:a16="http://schemas.microsoft.com/office/drawing/2014/main" id="{97B9E988-BBA1-380F-7A59-5957A33EE8A6}"/>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7" name="Straight Connector 6">
            <a:extLst>
              <a:ext uri="{FF2B5EF4-FFF2-40B4-BE49-F238E27FC236}">
                <a16:creationId xmlns:a16="http://schemas.microsoft.com/office/drawing/2014/main" id="{D7550F36-6A63-13C4-19FC-6A7C26090944}"/>
              </a:ext>
            </a:extLst>
          </p:cNvPr>
          <p:cNvCxnSpPr/>
          <p:nvPr/>
        </p:nvCxnSpPr>
        <p:spPr>
          <a:xfrm>
            <a:off x="658232" y="1594544"/>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3">
            <a:extLst>
              <a:ext uri="{FF2B5EF4-FFF2-40B4-BE49-F238E27FC236}">
                <a16:creationId xmlns:a16="http://schemas.microsoft.com/office/drawing/2014/main" id="{8D5BD906-7DB2-6C15-EEAA-FD6FBA9EA099}"/>
              </a:ext>
            </a:extLst>
          </p:cNvPr>
          <p:cNvSpPr txBox="1">
            <a:spLocks/>
          </p:cNvSpPr>
          <p:nvPr/>
        </p:nvSpPr>
        <p:spPr>
          <a:xfrm>
            <a:off x="658232" y="818044"/>
            <a:ext cx="3624601" cy="7876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Nutrients</a:t>
            </a:r>
          </a:p>
        </p:txBody>
      </p:sp>
      <p:sp>
        <p:nvSpPr>
          <p:cNvPr id="9" name="Content Placeholder 1">
            <a:extLst>
              <a:ext uri="{FF2B5EF4-FFF2-40B4-BE49-F238E27FC236}">
                <a16:creationId xmlns:a16="http://schemas.microsoft.com/office/drawing/2014/main" id="{F42DF67E-0581-F81E-4B3E-CB6D7981AF4E}"/>
              </a:ext>
            </a:extLst>
          </p:cNvPr>
          <p:cNvSpPr txBox="1">
            <a:spLocks/>
          </p:cNvSpPr>
          <p:nvPr/>
        </p:nvSpPr>
        <p:spPr>
          <a:xfrm>
            <a:off x="506912" y="1827158"/>
            <a:ext cx="3932084" cy="4432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pPr>
            <a:r>
              <a:rPr lang="en-US" sz="2000" dirty="0">
                <a:latin typeface="Lexend Deca Light" pitchFamily="2" charset="77"/>
              </a:rPr>
              <a:t>Gardeners use fertilizers in their gardens. Many use liquid fertilizer mixed with water that they apply with a watering can. </a:t>
            </a:r>
          </a:p>
          <a:p>
            <a:pPr>
              <a:lnSpc>
                <a:spcPct val="100000"/>
              </a:lnSpc>
              <a:spcBef>
                <a:spcPts val="1200"/>
              </a:spcBef>
            </a:pPr>
            <a:r>
              <a:rPr lang="en-US" sz="2000" dirty="0">
                <a:latin typeface="Lexend Deca Light" pitchFamily="2" charset="77"/>
              </a:rPr>
              <a:t>Farmers have big fields; they apply fertilizer with sprayers.</a:t>
            </a:r>
          </a:p>
          <a:p>
            <a:pPr>
              <a:lnSpc>
                <a:spcPct val="100000"/>
              </a:lnSpc>
              <a:spcBef>
                <a:spcPts val="1200"/>
              </a:spcBef>
            </a:pPr>
            <a:r>
              <a:rPr lang="en-US" sz="2000" dirty="0">
                <a:latin typeface="Lexend Deca Light" pitchFamily="2" charset="77"/>
              </a:rPr>
              <a:t>Farmers understand what plants need. They work hard to keep their soil healthy. </a:t>
            </a:r>
          </a:p>
        </p:txBody>
      </p:sp>
    </p:spTree>
    <p:extLst>
      <p:ext uri="{BB962C8B-B14F-4D97-AF65-F5344CB8AC3E}">
        <p14:creationId xmlns:p14="http://schemas.microsoft.com/office/powerpoint/2010/main" val="35404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882280E-635A-DBE8-35D6-06EA18B41997}"/>
              </a:ext>
            </a:extLst>
          </p:cNvPr>
          <p:cNvSpPr>
            <a:spLocks noGrp="1"/>
          </p:cNvSpPr>
          <p:nvPr>
            <p:ph type="title"/>
          </p:nvPr>
        </p:nvSpPr>
        <p:spPr>
          <a:xfrm>
            <a:off x="1146642" y="758858"/>
            <a:ext cx="5948314" cy="778208"/>
          </a:xfrm>
        </p:spPr>
        <p:txBody>
          <a:bodyPr/>
          <a:lstStyle/>
          <a:p>
            <a:r>
              <a:rPr lang="en-US" dirty="0">
                <a:latin typeface="Lexend Deca Medium" pitchFamily="2" charset="77"/>
              </a:rPr>
              <a:t>Nutrients</a:t>
            </a:r>
          </a:p>
        </p:txBody>
      </p:sp>
      <p:sp>
        <p:nvSpPr>
          <p:cNvPr id="4" name="Content Placeholder 3">
            <a:extLst>
              <a:ext uri="{FF2B5EF4-FFF2-40B4-BE49-F238E27FC236}">
                <a16:creationId xmlns:a16="http://schemas.microsoft.com/office/drawing/2014/main" id="{B8B846A2-9283-2EE2-C7AA-F80B71FCBA88}"/>
              </a:ext>
            </a:extLst>
          </p:cNvPr>
          <p:cNvSpPr>
            <a:spLocks noGrp="1"/>
          </p:cNvSpPr>
          <p:nvPr>
            <p:ph idx="1"/>
          </p:nvPr>
        </p:nvSpPr>
        <p:spPr>
          <a:xfrm>
            <a:off x="1146642" y="1537066"/>
            <a:ext cx="7230739" cy="4752801"/>
          </a:xfrm>
        </p:spPr>
        <p:txBody>
          <a:bodyPr>
            <a:normAutofit/>
          </a:bodyPr>
          <a:lstStyle/>
          <a:p>
            <a:pPr marL="0" indent="0">
              <a:buNone/>
            </a:pPr>
            <a:r>
              <a:rPr lang="en-US" sz="2000" dirty="0">
                <a:latin typeface="Lexend Deca Light" pitchFamily="2" charset="77"/>
              </a:rPr>
              <a:t>This video explains how fertilizers work. </a:t>
            </a:r>
            <a:br>
              <a:rPr lang="en-US" sz="2000" dirty="0">
                <a:latin typeface="Lexend Deca Light" pitchFamily="2" charset="77"/>
              </a:rPr>
            </a:br>
            <a:r>
              <a:rPr lang="en-US" sz="2000" dirty="0">
                <a:latin typeface="Lexend Deca Light" pitchFamily="2" charset="77"/>
              </a:rPr>
              <a:t>There are different types of fertilizers. </a:t>
            </a:r>
          </a:p>
          <a:p>
            <a:pPr marL="0" indent="0">
              <a:buNone/>
            </a:pPr>
            <a:endParaRPr lang="en-US" sz="2000" dirty="0">
              <a:latin typeface="Lexend Deca Light" pitchFamily="2" charset="77"/>
            </a:endParaRPr>
          </a:p>
          <a:p>
            <a:pPr marL="0" indent="0">
              <a:buNone/>
            </a:pPr>
            <a:endParaRPr lang="en-US" sz="2000" dirty="0">
              <a:latin typeface="Lexend Deca Light" pitchFamily="2" charset="77"/>
            </a:endParaRPr>
          </a:p>
        </p:txBody>
      </p:sp>
      <p:pic>
        <p:nvPicPr>
          <p:cNvPr id="2" name="Online Media 1" descr="FERTILIZERS || ORGANIC AND INORGANIC FERTILIZERS || SCIENCE VIDEO FOR KIDS">
            <a:hlinkClick r:id="" action="ppaction://media"/>
            <a:extLst>
              <a:ext uri="{FF2B5EF4-FFF2-40B4-BE49-F238E27FC236}">
                <a16:creationId xmlns:a16="http://schemas.microsoft.com/office/drawing/2014/main" id="{4AFF8801-EDF8-D550-45D7-A0DA530B0345}"/>
              </a:ext>
            </a:extLst>
          </p:cNvPr>
          <p:cNvPicPr>
            <a:picLocks noRot="1" noChangeAspect="1"/>
          </p:cNvPicPr>
          <p:nvPr>
            <a:videoFile r:link="rId1"/>
          </p:nvPr>
        </p:nvPicPr>
        <p:blipFill>
          <a:blip r:embed="rId4"/>
          <a:stretch>
            <a:fillRect/>
          </a:stretch>
        </p:blipFill>
        <p:spPr>
          <a:xfrm>
            <a:off x="2029703" y="2549717"/>
            <a:ext cx="5132108" cy="2899641"/>
          </a:xfrm>
          <a:prstGeom prst="rect">
            <a:avLst/>
          </a:prstGeom>
        </p:spPr>
      </p:pic>
    </p:spTree>
    <p:extLst>
      <p:ext uri="{BB962C8B-B14F-4D97-AF65-F5344CB8AC3E}">
        <p14:creationId xmlns:p14="http://schemas.microsoft.com/office/powerpoint/2010/main" val="10869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E060DA5-D1AD-8DED-9969-6DA8CC58DBB8}"/>
              </a:ext>
            </a:extLst>
          </p:cNvPr>
          <p:cNvSpPr>
            <a:spLocks noGrp="1"/>
          </p:cNvSpPr>
          <p:nvPr>
            <p:ph type="title"/>
          </p:nvPr>
        </p:nvSpPr>
        <p:spPr>
          <a:xfrm>
            <a:off x="1100461" y="758858"/>
            <a:ext cx="5948314" cy="778208"/>
          </a:xfrm>
        </p:spPr>
        <p:txBody>
          <a:bodyPr/>
          <a:lstStyle/>
          <a:p>
            <a:r>
              <a:rPr lang="en-US" dirty="0">
                <a:latin typeface="Lexend Deca Medium" pitchFamily="2" charset="77"/>
              </a:rPr>
              <a:t>Check In!  </a:t>
            </a:r>
          </a:p>
        </p:txBody>
      </p:sp>
      <p:sp>
        <p:nvSpPr>
          <p:cNvPr id="4" name="Content Placeholder 3">
            <a:extLst>
              <a:ext uri="{FF2B5EF4-FFF2-40B4-BE49-F238E27FC236}">
                <a16:creationId xmlns:a16="http://schemas.microsoft.com/office/drawing/2014/main" id="{F993082E-5E60-5F7A-06B6-92EED4F2D88F}"/>
              </a:ext>
            </a:extLst>
          </p:cNvPr>
          <p:cNvSpPr>
            <a:spLocks noGrp="1"/>
          </p:cNvSpPr>
          <p:nvPr>
            <p:ph idx="1"/>
          </p:nvPr>
        </p:nvSpPr>
        <p:spPr>
          <a:xfrm>
            <a:off x="1100461" y="1727200"/>
            <a:ext cx="6750448" cy="4371942"/>
          </a:xfrm>
        </p:spPr>
        <p:txBody>
          <a:bodyPr>
            <a:normAutofit/>
          </a:bodyPr>
          <a:lstStyle/>
          <a:p>
            <a:pPr marL="0" indent="0">
              <a:lnSpc>
                <a:spcPct val="125000"/>
              </a:lnSpc>
              <a:spcBef>
                <a:spcPts val="2400"/>
              </a:spcBef>
              <a:buNone/>
            </a:pPr>
            <a:r>
              <a:rPr lang="en-US" sz="2000" dirty="0">
                <a:latin typeface="Lexend Deca Light" pitchFamily="2" charset="77"/>
              </a:rPr>
              <a:t>Turn to your partner and recap: </a:t>
            </a:r>
          </a:p>
          <a:p>
            <a:pPr>
              <a:lnSpc>
                <a:spcPct val="125000"/>
              </a:lnSpc>
              <a:spcBef>
                <a:spcPts val="2400"/>
              </a:spcBef>
            </a:pPr>
            <a:r>
              <a:rPr lang="en-US" sz="2000" dirty="0">
                <a:latin typeface="Lexend Deca Light" pitchFamily="2" charset="77"/>
              </a:rPr>
              <a:t>What are six basic needs of a plant to grow?</a:t>
            </a:r>
          </a:p>
          <a:p>
            <a:pPr>
              <a:lnSpc>
                <a:spcPct val="125000"/>
              </a:lnSpc>
              <a:spcBef>
                <a:spcPts val="2400"/>
              </a:spcBef>
            </a:pPr>
            <a:r>
              <a:rPr lang="en-US" sz="2000" dirty="0">
                <a:latin typeface="Lexend Deca Light" pitchFamily="2" charset="77"/>
              </a:rPr>
              <a:t>What are nutrients and how do plants get them?  Hint:  We discussed two ways.</a:t>
            </a:r>
          </a:p>
          <a:p>
            <a:pPr marL="0" indent="0">
              <a:buNone/>
            </a:pPr>
            <a:endParaRPr lang="en-US" sz="2000" dirty="0">
              <a:latin typeface="Lexend Deca Light" pitchFamily="2" charset="77"/>
            </a:endParaRPr>
          </a:p>
        </p:txBody>
      </p:sp>
    </p:spTree>
    <p:extLst>
      <p:ext uri="{BB962C8B-B14F-4D97-AF65-F5344CB8AC3E}">
        <p14:creationId xmlns:p14="http://schemas.microsoft.com/office/powerpoint/2010/main" val="1340159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577388" y="1682501"/>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470448" y="874261"/>
            <a:ext cx="3624601" cy="787633"/>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ACTION: Grown </a:t>
            </a:r>
            <a:br>
              <a:rPr lang="en-US" sz="3000" dirty="0">
                <a:latin typeface="Lexend Deca Medium" pitchFamily="2" charset="77"/>
              </a:rPr>
            </a:br>
            <a:r>
              <a:rPr lang="en-US" sz="3000" dirty="0">
                <a:latin typeface="Lexend Deca Medium" pitchFamily="2" charset="77"/>
              </a:rPr>
              <a:t>in Ontario</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469378" y="1811003"/>
            <a:ext cx="4390261" cy="4269316"/>
          </a:xfrm>
        </p:spPr>
        <p:txBody>
          <a:bodyPr vert="horz" lIns="91440" tIns="45720" rIns="91440" bIns="45720" rtlCol="0">
            <a:noAutofit/>
          </a:bodyPr>
          <a:lstStyle/>
          <a:p>
            <a:pPr marL="0" indent="0">
              <a:lnSpc>
                <a:spcPct val="125000"/>
              </a:lnSpc>
              <a:spcBef>
                <a:spcPts val="2400"/>
              </a:spcBef>
              <a:buNone/>
            </a:pPr>
            <a:r>
              <a:rPr lang="en-US" sz="2000" dirty="0">
                <a:latin typeface="Lexend Deca Light" pitchFamily="2" charset="77"/>
              </a:rPr>
              <a:t>Let’s apply what we learned about what a plant needs to grow!</a:t>
            </a:r>
          </a:p>
          <a:p>
            <a:pPr marL="0" indent="0">
              <a:lnSpc>
                <a:spcPct val="125000"/>
              </a:lnSpc>
              <a:spcBef>
                <a:spcPts val="2400"/>
              </a:spcBef>
              <a:buNone/>
            </a:pPr>
            <a:r>
              <a:rPr lang="en-US" sz="2000" dirty="0">
                <a:latin typeface="Lexend Deca Light" pitchFamily="2" charset="77"/>
              </a:rPr>
              <a:t>STEP 1:  Brainstorm. What foods are grown right here in Ontario?</a:t>
            </a:r>
          </a:p>
          <a:p>
            <a:pPr marL="0" indent="0">
              <a:lnSpc>
                <a:spcPct val="125000"/>
              </a:lnSpc>
              <a:spcBef>
                <a:spcPts val="2400"/>
              </a:spcBef>
              <a:buNone/>
            </a:pPr>
            <a:r>
              <a:rPr lang="en-US" sz="2000" dirty="0">
                <a:latin typeface="Lexend Deca Light" pitchFamily="2" charset="77"/>
              </a:rPr>
              <a:t>STEP 2:  Why do you think we can grow  some plants in Ontario and not others?</a:t>
            </a:r>
          </a:p>
          <a:p>
            <a:pPr marL="0" indent="0">
              <a:lnSpc>
                <a:spcPct val="125000"/>
              </a:lnSpc>
              <a:spcBef>
                <a:spcPts val="2400"/>
              </a:spcBef>
              <a:buNone/>
            </a:pPr>
            <a:r>
              <a:rPr lang="en-US" sz="2000" dirty="0">
                <a:latin typeface="Lexend Deca Light" pitchFamily="2" charset="77"/>
              </a:rPr>
              <a:t>STEP 3:  Discuss as a class</a:t>
            </a:r>
          </a:p>
          <a:p>
            <a:pPr marL="0" indent="0">
              <a:lnSpc>
                <a:spcPct val="125000"/>
              </a:lnSpc>
              <a:spcBef>
                <a:spcPts val="2400"/>
              </a:spcBef>
              <a:buNone/>
            </a:pPr>
            <a:endParaRPr lang="en-US" sz="2000" dirty="0">
              <a:solidFill>
                <a:schemeClr val="accent2"/>
              </a:solidFill>
              <a:latin typeface="Lexend Deca Light" pitchFamily="2" charset="77"/>
            </a:endParaRPr>
          </a:p>
        </p:txBody>
      </p:sp>
    </p:spTree>
    <p:extLst>
      <p:ext uri="{BB962C8B-B14F-4D97-AF65-F5344CB8AC3E}">
        <p14:creationId xmlns:p14="http://schemas.microsoft.com/office/powerpoint/2010/main" val="12881078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1E500227-C2A1-4F77-8FB0-C9E958A9E57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Placeholder 5">
            <a:extLst>
              <a:ext uri="{FF2B5EF4-FFF2-40B4-BE49-F238E27FC236}">
                <a16:creationId xmlns:a16="http://schemas.microsoft.com/office/drawing/2014/main" id="{BC81E9E8-A606-4819-8B36-A0230D37B87B}"/>
              </a:ext>
            </a:extLst>
          </p:cNvPr>
          <p:cNvPicPr>
            <a:picLocks noGrp="1" noChangeAspect="1"/>
          </p:cNvPicPr>
          <p:nvPr>
            <p:ph type="pic" idx="13"/>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ln>
            <a:noFill/>
          </a:ln>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8" name="Rectangle: Rounded Corners 17">
            <a:extLst>
              <a:ext uri="{FF2B5EF4-FFF2-40B4-BE49-F238E27FC236}">
                <a16:creationId xmlns:a16="http://schemas.microsoft.com/office/drawing/2014/main" id="{24E9D7EA-FF6D-42D7-A99B-D14F7992B772}"/>
              </a:ext>
            </a:extLst>
          </p:cNvPr>
          <p:cNvSpPr/>
          <p:nvPr/>
        </p:nvSpPr>
        <p:spPr>
          <a:xfrm>
            <a:off x="250315" y="571350"/>
            <a:ext cx="4715223" cy="5743725"/>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14" name="Straight Connector 13">
            <a:extLst>
              <a:ext uri="{FF2B5EF4-FFF2-40B4-BE49-F238E27FC236}">
                <a16:creationId xmlns:a16="http://schemas.microsoft.com/office/drawing/2014/main" id="{6E6A8F53-CFF7-41EC-8440-7763226F7A14}"/>
              </a:ext>
            </a:extLst>
          </p:cNvPr>
          <p:cNvCxnSpPr/>
          <p:nvPr/>
        </p:nvCxnSpPr>
        <p:spPr>
          <a:xfrm>
            <a:off x="577388" y="1692043"/>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itle 3">
            <a:extLst>
              <a:ext uri="{FF2B5EF4-FFF2-40B4-BE49-F238E27FC236}">
                <a16:creationId xmlns:a16="http://schemas.microsoft.com/office/drawing/2014/main" id="{B6E1E382-F8E7-471D-8A63-E9E678A87D12}"/>
              </a:ext>
            </a:extLst>
          </p:cNvPr>
          <p:cNvSpPr txBox="1">
            <a:spLocks/>
          </p:cNvSpPr>
          <p:nvPr/>
        </p:nvSpPr>
        <p:spPr>
          <a:xfrm>
            <a:off x="569711" y="864268"/>
            <a:ext cx="3624601" cy="787633"/>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ACTION: Grown in Ontario</a:t>
            </a:r>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569711" y="1854374"/>
            <a:ext cx="4229457" cy="4432276"/>
          </a:xfrm>
        </p:spPr>
        <p:txBody>
          <a:bodyPr vert="horz" lIns="91440" tIns="45720" rIns="91440" bIns="45720" rtlCol="0">
            <a:noAutofit/>
          </a:bodyPr>
          <a:lstStyle/>
          <a:p>
            <a:pPr marL="0" indent="0">
              <a:lnSpc>
                <a:spcPct val="100000"/>
              </a:lnSpc>
              <a:spcBef>
                <a:spcPts val="1800"/>
              </a:spcBef>
              <a:buNone/>
            </a:pPr>
            <a:r>
              <a:rPr lang="en-US" sz="2000" dirty="0">
                <a:latin typeface="Lexend Deca Light" pitchFamily="2" charset="77"/>
              </a:rPr>
              <a:t>Need a hint?  </a:t>
            </a:r>
          </a:p>
          <a:p>
            <a:pPr>
              <a:lnSpc>
                <a:spcPct val="100000"/>
              </a:lnSpc>
              <a:spcBef>
                <a:spcPts val="1800"/>
              </a:spcBef>
            </a:pPr>
            <a:r>
              <a:rPr lang="en-US" sz="2000" dirty="0">
                <a:latin typeface="Lexend Deca Light" pitchFamily="2" charset="77"/>
              </a:rPr>
              <a:t>Different plants need different temperatures than what we have in Ontario.  </a:t>
            </a:r>
          </a:p>
          <a:p>
            <a:pPr>
              <a:lnSpc>
                <a:spcPct val="100000"/>
              </a:lnSpc>
              <a:spcBef>
                <a:spcPts val="1800"/>
              </a:spcBef>
            </a:pPr>
            <a:r>
              <a:rPr lang="en-US" sz="2000" dirty="0">
                <a:latin typeface="Lexend Deca Light" pitchFamily="2" charset="77"/>
              </a:rPr>
              <a:t>Some plants need more sunlight and different soil than we have in Ontario.</a:t>
            </a:r>
          </a:p>
          <a:p>
            <a:pPr>
              <a:lnSpc>
                <a:spcPct val="100000"/>
              </a:lnSpc>
              <a:spcBef>
                <a:spcPts val="1800"/>
              </a:spcBef>
            </a:pPr>
            <a:r>
              <a:rPr lang="en-US" sz="2000" dirty="0">
                <a:latin typeface="Lexend Deca Light" pitchFamily="2" charset="77"/>
              </a:rPr>
              <a:t>Think: bananas! They need a tropical climate –hot, sunny—and  sandy soil that doesn’t hold water. </a:t>
            </a:r>
          </a:p>
        </p:txBody>
      </p:sp>
    </p:spTree>
    <p:extLst>
      <p:ext uri="{BB962C8B-B14F-4D97-AF65-F5344CB8AC3E}">
        <p14:creationId xmlns:p14="http://schemas.microsoft.com/office/powerpoint/2010/main" val="9103463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outline of a map&#10;&#10;Description automatically generated">
            <a:extLst>
              <a:ext uri="{FF2B5EF4-FFF2-40B4-BE49-F238E27FC236}">
                <a16:creationId xmlns:a16="http://schemas.microsoft.com/office/drawing/2014/main" id="{33D760DD-E7A5-742E-80D2-A0178651E417}"/>
              </a:ext>
            </a:extLst>
          </p:cNvPr>
          <p:cNvPicPr>
            <a:picLocks noChangeAspect="1"/>
          </p:cNvPicPr>
          <p:nvPr/>
        </p:nvPicPr>
        <p:blipFill>
          <a:blip r:embed="rId3">
            <a:extLst>
              <a:ext uri="{28A0092B-C50C-407E-A947-70E740481C1C}">
                <a14:useLocalDpi xmlns:a14="http://schemas.microsoft.com/office/drawing/2010/main" val="0"/>
              </a:ext>
            </a:extLst>
          </a:blip>
          <a:srcRect l="9804" t="12202" r="9907" b="10882"/>
          <a:stretch/>
        </p:blipFill>
        <p:spPr>
          <a:xfrm>
            <a:off x="4572000" y="1449188"/>
            <a:ext cx="3908471" cy="3744195"/>
          </a:xfrm>
          <a:prstGeom prst="rect">
            <a:avLst/>
          </a:prstGeom>
        </p:spPr>
      </p:pic>
      <p:sp>
        <p:nvSpPr>
          <p:cNvPr id="4" name="Content Placeholder 3">
            <a:extLst>
              <a:ext uri="{FF2B5EF4-FFF2-40B4-BE49-F238E27FC236}">
                <a16:creationId xmlns:a16="http://schemas.microsoft.com/office/drawing/2014/main" id="{F465E19D-6B5A-C662-1DB9-48FFCDBBD234}"/>
              </a:ext>
            </a:extLst>
          </p:cNvPr>
          <p:cNvSpPr>
            <a:spLocks noGrp="1"/>
          </p:cNvSpPr>
          <p:nvPr>
            <p:ph idx="1"/>
          </p:nvPr>
        </p:nvSpPr>
        <p:spPr>
          <a:xfrm>
            <a:off x="750705" y="1449188"/>
            <a:ext cx="3908472" cy="3413757"/>
          </a:xfrm>
        </p:spPr>
        <p:txBody>
          <a:bodyPr>
            <a:normAutofit/>
          </a:bodyPr>
          <a:lstStyle/>
          <a:p>
            <a:pPr marL="0" indent="0" algn="ctr">
              <a:buNone/>
            </a:pPr>
            <a:r>
              <a:rPr lang="en-US" sz="4000" b="1" dirty="0">
                <a:solidFill>
                  <a:schemeClr val="accent2"/>
                </a:solidFill>
                <a:latin typeface="Lexend Deca Medium" pitchFamily="2" charset="77"/>
              </a:rPr>
              <a:t>What are some benefits </a:t>
            </a:r>
            <a:br>
              <a:rPr lang="en-US" sz="4000" b="1" dirty="0">
                <a:solidFill>
                  <a:schemeClr val="accent2"/>
                </a:solidFill>
                <a:latin typeface="Lexend Deca Medium" pitchFamily="2" charset="77"/>
              </a:rPr>
            </a:br>
            <a:r>
              <a:rPr lang="en-US" sz="4000" b="1" dirty="0">
                <a:solidFill>
                  <a:schemeClr val="accent2"/>
                </a:solidFill>
                <a:latin typeface="Lexend Deca Medium" pitchFamily="2" charset="77"/>
              </a:rPr>
              <a:t>and limitations of eating </a:t>
            </a:r>
            <a:br>
              <a:rPr lang="en-US" sz="4000" b="1" dirty="0">
                <a:solidFill>
                  <a:schemeClr val="accent2"/>
                </a:solidFill>
                <a:latin typeface="Lexend Deca Medium" pitchFamily="2" charset="77"/>
              </a:rPr>
            </a:br>
            <a:r>
              <a:rPr lang="en-US" sz="4000" b="1" dirty="0">
                <a:solidFill>
                  <a:schemeClr val="accent2"/>
                </a:solidFill>
                <a:latin typeface="Lexend Deca Medium" pitchFamily="2" charset="77"/>
              </a:rPr>
              <a:t>food grown locally?  </a:t>
            </a:r>
          </a:p>
          <a:p>
            <a:pPr marL="0" indent="0" algn="ctr">
              <a:buNone/>
            </a:pPr>
            <a:endParaRPr lang="en-US" dirty="0">
              <a:latin typeface="Lexend Deca Medium" pitchFamily="2" charset="77"/>
            </a:endParaRPr>
          </a:p>
          <a:p>
            <a:pPr marL="0" indent="0" algn="ctr">
              <a:buNone/>
            </a:pPr>
            <a:endParaRPr lang="en-US" dirty="0">
              <a:latin typeface="Lexend Deca Medium" pitchFamily="2" charset="77"/>
            </a:endParaRPr>
          </a:p>
        </p:txBody>
      </p:sp>
    </p:spTree>
    <p:extLst>
      <p:ext uri="{BB962C8B-B14F-4D97-AF65-F5344CB8AC3E}">
        <p14:creationId xmlns:p14="http://schemas.microsoft.com/office/powerpoint/2010/main" val="35091111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3EAADC3-0680-5B8C-AA5A-E4657A377399}"/>
              </a:ext>
            </a:extLst>
          </p:cNvPr>
          <p:cNvSpPr>
            <a:spLocks noGrp="1"/>
          </p:cNvSpPr>
          <p:nvPr>
            <p:ph type="title"/>
          </p:nvPr>
        </p:nvSpPr>
        <p:spPr>
          <a:xfrm>
            <a:off x="1132788" y="718744"/>
            <a:ext cx="5938887" cy="778208"/>
          </a:xfrm>
        </p:spPr>
        <p:txBody>
          <a:bodyPr>
            <a:normAutofit/>
          </a:bodyPr>
          <a:lstStyle/>
          <a:p>
            <a:r>
              <a:rPr lang="en-US" dirty="0">
                <a:latin typeface="Lexend Deca Medium" pitchFamily="2" charset="77"/>
              </a:rPr>
              <a:t>Check In – What’s Next?</a:t>
            </a:r>
          </a:p>
        </p:txBody>
      </p:sp>
      <p:pic>
        <p:nvPicPr>
          <p:cNvPr id="9" name="Picture 8">
            <a:extLst>
              <a:ext uri="{FF2B5EF4-FFF2-40B4-BE49-F238E27FC236}">
                <a16:creationId xmlns:a16="http://schemas.microsoft.com/office/drawing/2014/main" id="{72925D1C-03C5-C68F-347D-52B47B3957B6}"/>
              </a:ext>
            </a:extLst>
          </p:cNvPr>
          <p:cNvPicPr>
            <a:picLocks noChangeAspect="1"/>
          </p:cNvPicPr>
          <p:nvPr/>
        </p:nvPicPr>
        <p:blipFill>
          <a:blip r:embed="rId3"/>
          <a:stretch>
            <a:fillRect/>
          </a:stretch>
        </p:blipFill>
        <p:spPr>
          <a:xfrm>
            <a:off x="4709160" y="2439211"/>
            <a:ext cx="3505200" cy="3505200"/>
          </a:xfrm>
          <a:prstGeom prst="rect">
            <a:avLst/>
          </a:prstGeom>
        </p:spPr>
      </p:pic>
      <p:sp>
        <p:nvSpPr>
          <p:cNvPr id="2" name="Content Placeholder 3">
            <a:extLst>
              <a:ext uri="{FF2B5EF4-FFF2-40B4-BE49-F238E27FC236}">
                <a16:creationId xmlns:a16="http://schemas.microsoft.com/office/drawing/2014/main" id="{63733B18-1BEA-8EAD-8B96-F9072546C226}"/>
              </a:ext>
            </a:extLst>
          </p:cNvPr>
          <p:cNvSpPr>
            <a:spLocks noGrp="1"/>
          </p:cNvSpPr>
          <p:nvPr>
            <p:ph idx="1"/>
          </p:nvPr>
        </p:nvSpPr>
        <p:spPr>
          <a:xfrm>
            <a:off x="1100461" y="1727200"/>
            <a:ext cx="6750448" cy="4371942"/>
          </a:xfrm>
        </p:spPr>
        <p:txBody>
          <a:bodyPr>
            <a:normAutofit/>
          </a:bodyPr>
          <a:lstStyle/>
          <a:p>
            <a:pPr marL="0" indent="0">
              <a:lnSpc>
                <a:spcPct val="125000"/>
              </a:lnSpc>
              <a:spcBef>
                <a:spcPts val="2400"/>
              </a:spcBef>
              <a:buNone/>
            </a:pPr>
            <a:r>
              <a:rPr lang="en-US" sz="2000" dirty="0">
                <a:latin typeface="Lexend Deca Light" pitchFamily="2" charset="77"/>
              </a:rPr>
              <a:t>It’s time to grow your very own granola bar ingredients</a:t>
            </a:r>
            <a:r>
              <a:rPr lang="en-US" sz="2000">
                <a:latin typeface="Lexend Deca Light" pitchFamily="2" charset="77"/>
              </a:rPr>
              <a:t>!  </a:t>
            </a:r>
            <a:endParaRPr lang="en-US" sz="2000" dirty="0">
              <a:latin typeface="Lexend Deca Light" pitchFamily="2" charset="77"/>
            </a:endParaRPr>
          </a:p>
        </p:txBody>
      </p:sp>
    </p:spTree>
    <p:extLst>
      <p:ext uri="{BB962C8B-B14F-4D97-AF65-F5344CB8AC3E}">
        <p14:creationId xmlns:p14="http://schemas.microsoft.com/office/powerpoint/2010/main" val="723854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013AA-22AB-2C5E-EEBC-C0D94C37432E}"/>
              </a:ext>
            </a:extLst>
          </p:cNvPr>
          <p:cNvSpPr>
            <a:spLocks noGrp="1"/>
          </p:cNvSpPr>
          <p:nvPr>
            <p:ph type="title"/>
          </p:nvPr>
        </p:nvSpPr>
        <p:spPr/>
        <p:txBody>
          <a:bodyPr/>
          <a:lstStyle/>
          <a:p>
            <a:r>
              <a:rPr lang="en-US" dirty="0">
                <a:latin typeface="Lexend Deca Medium" pitchFamily="2" charset="77"/>
              </a:rPr>
              <a:t>Expectations</a:t>
            </a:r>
          </a:p>
        </p:txBody>
      </p:sp>
      <p:sp>
        <p:nvSpPr>
          <p:cNvPr id="3" name="Content Placeholder 2">
            <a:extLst>
              <a:ext uri="{FF2B5EF4-FFF2-40B4-BE49-F238E27FC236}">
                <a16:creationId xmlns:a16="http://schemas.microsoft.com/office/drawing/2014/main" id="{4ADB7CEC-DB2A-1A1D-6DEF-B6808F238A43}"/>
              </a:ext>
            </a:extLst>
          </p:cNvPr>
          <p:cNvSpPr>
            <a:spLocks noGrp="1"/>
          </p:cNvSpPr>
          <p:nvPr>
            <p:ph idx="1"/>
          </p:nvPr>
        </p:nvSpPr>
        <p:spPr>
          <a:xfrm>
            <a:off x="980389" y="1343735"/>
            <a:ext cx="7322364" cy="4736554"/>
          </a:xfrm>
        </p:spPr>
        <p:txBody>
          <a:bodyPr>
            <a:normAutofit/>
          </a:bodyPr>
          <a:lstStyle/>
          <a:p>
            <a:pPr marL="0" indent="0">
              <a:lnSpc>
                <a:spcPct val="107000"/>
              </a:lnSpc>
              <a:spcAft>
                <a:spcPts val="800"/>
              </a:spcAft>
              <a:buNone/>
            </a:pPr>
            <a:r>
              <a:rPr lang="en-CA" sz="1800" b="1" kern="100" dirty="0">
                <a:effectLst/>
                <a:latin typeface="Lexend Deca Light" pitchFamily="2" charset="77"/>
                <a:ea typeface="Calibri" panose="020F0502020204030204" pitchFamily="34" charset="0"/>
                <a:cs typeface="Times New Roman" panose="02020603050405020304" pitchFamily="18" charset="0"/>
              </a:rPr>
              <a:t>Life Systems</a:t>
            </a:r>
          </a:p>
          <a:p>
            <a:pPr marL="342900" lvl="0" indent="-342900">
              <a:lnSpc>
                <a:spcPct val="107000"/>
              </a:lnSpc>
              <a:spcAft>
                <a:spcPts val="800"/>
              </a:spcAft>
              <a:buSzPts val="1000"/>
              <a:buFont typeface="Symbol" panose="05050102010706020507" pitchFamily="18" charset="2"/>
              <a:buChar char=""/>
              <a:tabLst>
                <a:tab pos="457200" algn="l"/>
              </a:tabLst>
            </a:pPr>
            <a:r>
              <a:rPr lang="en-CA" sz="1600" kern="100" dirty="0">
                <a:effectLst/>
                <a:latin typeface="Lexend Deca Light" pitchFamily="2" charset="77"/>
                <a:ea typeface="Calibri" panose="020F0502020204030204" pitchFamily="34" charset="0"/>
                <a:cs typeface="Times New Roman" panose="02020603050405020304" pitchFamily="18" charset="0"/>
              </a:rPr>
              <a:t>B1.3 assess the benefits and limitations of locally grown food</a:t>
            </a:r>
          </a:p>
          <a:p>
            <a:pPr marL="342900" lvl="0" indent="-342900">
              <a:lnSpc>
                <a:spcPct val="107000"/>
              </a:lnSpc>
              <a:spcAft>
                <a:spcPts val="800"/>
              </a:spcAft>
              <a:buSzPts val="1000"/>
              <a:buFont typeface="Symbol" panose="05050102010706020507" pitchFamily="18" charset="2"/>
              <a:buChar char=""/>
              <a:tabLst>
                <a:tab pos="457200" algn="l"/>
              </a:tabLst>
            </a:pPr>
            <a:r>
              <a:rPr lang="en-CA" sz="1600" kern="100" dirty="0">
                <a:effectLst/>
                <a:latin typeface="Lexend Deca Light" pitchFamily="2" charset="77"/>
                <a:ea typeface="Calibri" panose="020F0502020204030204" pitchFamily="34" charset="0"/>
                <a:cs typeface="Times New Roman" panose="02020603050405020304" pitchFamily="18" charset="0"/>
              </a:rPr>
              <a:t>B2.1 describe the basic needs of plants, including the need for air, water, light, heat, nutrients, and space, and identify environmental conditions that may threaten plant survival</a:t>
            </a:r>
          </a:p>
          <a:p>
            <a:pPr marL="342900" lvl="0" indent="-342900">
              <a:lnSpc>
                <a:spcPct val="107000"/>
              </a:lnSpc>
              <a:spcAft>
                <a:spcPts val="800"/>
              </a:spcAft>
              <a:buSzPts val="1000"/>
              <a:buFont typeface="Symbol" panose="05050102010706020507" pitchFamily="18" charset="2"/>
              <a:buChar char=""/>
              <a:tabLst>
                <a:tab pos="457200" algn="l"/>
              </a:tabLst>
            </a:pPr>
            <a:r>
              <a:rPr lang="en-CA" sz="1600" kern="100" dirty="0">
                <a:effectLst/>
                <a:latin typeface="Lexend Deca Light" pitchFamily="2" charset="77"/>
                <a:ea typeface="Calibri" panose="020F0502020204030204" pitchFamily="34" charset="0"/>
                <a:cs typeface="Times New Roman" panose="02020603050405020304" pitchFamily="18" charset="0"/>
              </a:rPr>
              <a:t>B2.3 describe changes that different plants undergo in their life cycles</a:t>
            </a:r>
          </a:p>
          <a:p>
            <a:pPr marL="342900" lvl="0" indent="-342900">
              <a:lnSpc>
                <a:spcPct val="107000"/>
              </a:lnSpc>
              <a:spcAft>
                <a:spcPts val="800"/>
              </a:spcAft>
              <a:buSzPts val="1000"/>
              <a:buFont typeface="Symbol" panose="05050102010706020507" pitchFamily="18" charset="2"/>
              <a:buChar char=""/>
              <a:tabLst>
                <a:tab pos="457200" algn="l"/>
              </a:tabLst>
            </a:pPr>
            <a:r>
              <a:rPr lang="en-CA" sz="1600" kern="100" dirty="0">
                <a:effectLst/>
                <a:latin typeface="Lexend Deca Light" pitchFamily="2" charset="77"/>
                <a:ea typeface="Calibri" panose="020F0502020204030204" pitchFamily="34" charset="0"/>
                <a:cs typeface="Times New Roman" panose="02020603050405020304" pitchFamily="18" charset="0"/>
              </a:rPr>
              <a:t>B2.4 describe ways in which a variety of plants adapt and/or react to their environment and to changes in their environment</a:t>
            </a:r>
          </a:p>
          <a:p>
            <a:pPr marL="342900" lvl="0" indent="-342900">
              <a:lnSpc>
                <a:spcPct val="107000"/>
              </a:lnSpc>
              <a:spcAft>
                <a:spcPts val="800"/>
              </a:spcAft>
              <a:buSzPts val="1000"/>
              <a:buFont typeface="Symbol" panose="05050102010706020507" pitchFamily="18" charset="2"/>
              <a:buChar char=""/>
              <a:tabLst>
                <a:tab pos="457200" algn="l"/>
              </a:tabLst>
            </a:pPr>
            <a:r>
              <a:rPr lang="en-CA" sz="1600" kern="100" dirty="0">
                <a:effectLst/>
                <a:latin typeface="Lexend Deca Light" pitchFamily="2" charset="77"/>
                <a:ea typeface="Calibri" panose="020F0502020204030204" pitchFamily="34" charset="0"/>
                <a:cs typeface="Times New Roman" panose="02020603050405020304" pitchFamily="18" charset="0"/>
              </a:rPr>
              <a:t>B2.5 demonstrate an understanding that most plants get energy directly from the Sun through the process of photosynthesis, which involves the absorption of carbon dioxide and the release of oxygen</a:t>
            </a:r>
          </a:p>
          <a:p>
            <a:endParaRPr lang="en-US" dirty="0">
              <a:latin typeface="Lexend Deca Light" pitchFamily="2" charset="77"/>
            </a:endParaRPr>
          </a:p>
        </p:txBody>
      </p:sp>
    </p:spTree>
    <p:extLst>
      <p:ext uri="{BB962C8B-B14F-4D97-AF65-F5344CB8AC3E}">
        <p14:creationId xmlns:p14="http://schemas.microsoft.com/office/powerpoint/2010/main" val="1438320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8647AE-EC0F-4FF6-8298-3F9A66EA4796}"/>
              </a:ext>
            </a:extLst>
          </p:cNvPr>
          <p:cNvSpPr>
            <a:spLocks noGrp="1"/>
          </p:cNvSpPr>
          <p:nvPr>
            <p:ph idx="1"/>
          </p:nvPr>
        </p:nvSpPr>
        <p:spPr/>
        <p:txBody>
          <a:bodyPr>
            <a:normAutofit fontScale="85000" lnSpcReduction="20000"/>
          </a:bodyPr>
          <a:lstStyle/>
          <a:p>
            <a:r>
              <a:rPr lang="en-US" dirty="0">
                <a:latin typeface="Lexend Deca Medium" pitchFamily="2" charset="77"/>
              </a:rPr>
              <a:t>Stage 3</a:t>
            </a:r>
          </a:p>
          <a:p>
            <a:r>
              <a:rPr lang="en-US" dirty="0">
                <a:latin typeface="Lexend Deca Medium" pitchFamily="2" charset="77"/>
              </a:rPr>
              <a:t>Lesson 3: What a Plant Needs to Grow</a:t>
            </a:r>
            <a:endParaRPr lang="en-CA" dirty="0">
              <a:latin typeface="Lexend Deca Medium" pitchFamily="2" charset="77"/>
            </a:endParaRPr>
          </a:p>
        </p:txBody>
      </p:sp>
      <p:sp>
        <p:nvSpPr>
          <p:cNvPr id="6" name="Rectangle 5">
            <a:extLst>
              <a:ext uri="{FF2B5EF4-FFF2-40B4-BE49-F238E27FC236}">
                <a16:creationId xmlns:a16="http://schemas.microsoft.com/office/drawing/2014/main" id="{EC1E0F9C-B2BE-E37B-ABC0-CE557C9266B6}"/>
              </a:ext>
            </a:extLst>
          </p:cNvPr>
          <p:cNvSpPr/>
          <p:nvPr/>
        </p:nvSpPr>
        <p:spPr>
          <a:xfrm>
            <a:off x="0" y="6244885"/>
            <a:ext cx="9144000" cy="345440"/>
          </a:xfrm>
          <a:prstGeom prst="rect">
            <a:avLst/>
          </a:prstGeom>
          <a:solidFill>
            <a:srgbClr val="9549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2">
            <a:extLst>
              <a:ext uri="{FF2B5EF4-FFF2-40B4-BE49-F238E27FC236}">
                <a16:creationId xmlns:a16="http://schemas.microsoft.com/office/drawing/2014/main" id="{34D8B357-6459-D4EA-2A7B-24EC90C26452}"/>
              </a:ext>
            </a:extLst>
          </p:cNvPr>
          <p:cNvSpPr txBox="1">
            <a:spLocks/>
          </p:cNvSpPr>
          <p:nvPr/>
        </p:nvSpPr>
        <p:spPr>
          <a:xfrm>
            <a:off x="685801" y="6032945"/>
            <a:ext cx="8175170" cy="6270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100" dirty="0">
              <a:solidFill>
                <a:srgbClr val="000000"/>
              </a:solidFill>
              <a:latin typeface="IIKLH K+ Arial MT"/>
            </a:endParaRPr>
          </a:p>
          <a:p>
            <a:r>
              <a:rPr lang="en-US" sz="1100" dirty="0">
                <a:solidFill>
                  <a:schemeClr val="bg1"/>
                </a:solidFill>
                <a:latin typeface="IIKLH K+ Arial MT"/>
              </a:rPr>
              <a:t>© The National Farmers’ Union of England and Wales - All rights reserved. These resources may be reproduced for educational use only.</a:t>
            </a:r>
            <a:endParaRPr lang="en-CA" sz="1050" dirty="0">
              <a:solidFill>
                <a:schemeClr val="bg1"/>
              </a:solidFill>
            </a:endParaRPr>
          </a:p>
          <a:p>
            <a:endParaRPr lang="en-CA" sz="1100" dirty="0"/>
          </a:p>
        </p:txBody>
      </p:sp>
    </p:spTree>
    <p:extLst>
      <p:ext uri="{BB962C8B-B14F-4D97-AF65-F5344CB8AC3E}">
        <p14:creationId xmlns:p14="http://schemas.microsoft.com/office/powerpoint/2010/main" val="1323005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A110-8075-4B96-AA4F-F5B9C77F6EE0}"/>
              </a:ext>
            </a:extLst>
          </p:cNvPr>
          <p:cNvSpPr>
            <a:spLocks noGrp="1"/>
          </p:cNvSpPr>
          <p:nvPr>
            <p:ph type="title"/>
          </p:nvPr>
        </p:nvSpPr>
        <p:spPr>
          <a:xfrm>
            <a:off x="1088053" y="838929"/>
            <a:ext cx="5938887" cy="786547"/>
          </a:xfrm>
        </p:spPr>
        <p:txBody>
          <a:bodyPr/>
          <a:lstStyle/>
          <a:p>
            <a:r>
              <a:rPr lang="en-US" dirty="0">
                <a:latin typeface="Lexend Deca Medium" pitchFamily="2" charset="77"/>
              </a:rPr>
              <a:t>Learning Goals</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56B0F822-BDF1-49A4-9AB8-F82594FFB5D0}"/>
              </a:ext>
            </a:extLst>
          </p:cNvPr>
          <p:cNvSpPr>
            <a:spLocks noGrp="1"/>
          </p:cNvSpPr>
          <p:nvPr>
            <p:ph idx="1"/>
          </p:nvPr>
        </p:nvSpPr>
        <p:spPr>
          <a:xfrm>
            <a:off x="1001226" y="1798206"/>
            <a:ext cx="7141547" cy="4493792"/>
          </a:xfrm>
        </p:spPr>
        <p:txBody>
          <a:bodyPr>
            <a:normAutofit/>
          </a:bodyPr>
          <a:lstStyle/>
          <a:p>
            <a:pPr>
              <a:lnSpc>
                <a:spcPct val="100000"/>
              </a:lnSpc>
              <a:spcBef>
                <a:spcPts val="1800"/>
              </a:spcBef>
            </a:pPr>
            <a:r>
              <a:rPr lang="en-US" sz="2000" dirty="0">
                <a:latin typeface="Lexend Deca Light" pitchFamily="2" charset="77"/>
              </a:rPr>
              <a:t>Notice that plants have distinct characteristics.</a:t>
            </a:r>
          </a:p>
          <a:p>
            <a:pPr>
              <a:lnSpc>
                <a:spcPct val="100000"/>
              </a:lnSpc>
              <a:spcBef>
                <a:spcPts val="1800"/>
              </a:spcBef>
            </a:pPr>
            <a:r>
              <a:rPr lang="en-US" sz="2000" dirty="0">
                <a:latin typeface="Lexend Deca Light" pitchFamily="2" charset="77"/>
              </a:rPr>
              <a:t>Identify the things the same and different about types of plants.</a:t>
            </a:r>
          </a:p>
          <a:p>
            <a:pPr>
              <a:lnSpc>
                <a:spcPct val="100000"/>
              </a:lnSpc>
              <a:spcBef>
                <a:spcPts val="1800"/>
              </a:spcBef>
            </a:pPr>
            <a:r>
              <a:rPr lang="en-US" sz="2000" dirty="0">
                <a:latin typeface="Lexend Deca Light" pitchFamily="2" charset="77"/>
              </a:rPr>
              <a:t>Understand that plants need certain things to grow. </a:t>
            </a:r>
          </a:p>
          <a:p>
            <a:pPr>
              <a:lnSpc>
                <a:spcPct val="100000"/>
              </a:lnSpc>
              <a:spcBef>
                <a:spcPts val="1800"/>
              </a:spcBef>
            </a:pPr>
            <a:r>
              <a:rPr lang="en-US" sz="2000" dirty="0">
                <a:latin typeface="Lexend Deca Light" pitchFamily="2" charset="77"/>
              </a:rPr>
              <a:t>Let’s discuss! There are environmental conditions that may threaten plants and animals. </a:t>
            </a:r>
            <a:endParaRPr lang="en-CA" sz="2000" dirty="0">
              <a:latin typeface="Lexend Deca Light" pitchFamily="2" charset="77"/>
            </a:endParaRPr>
          </a:p>
        </p:txBody>
      </p:sp>
      <p:pic>
        <p:nvPicPr>
          <p:cNvPr id="5" name="Picture 4" descr="A picture containing text, sign, vector graphics&#10;&#10;Description automatically generated">
            <a:extLst>
              <a:ext uri="{FF2B5EF4-FFF2-40B4-BE49-F238E27FC236}">
                <a16:creationId xmlns:a16="http://schemas.microsoft.com/office/drawing/2014/main" id="{72F22970-8735-471F-A6E0-5DFAF71DCC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555374">
            <a:off x="6816591" y="4749953"/>
            <a:ext cx="1946162" cy="1942021"/>
          </a:xfrm>
          <a:prstGeom prst="rect">
            <a:avLst/>
          </a:prstGeom>
        </p:spPr>
      </p:pic>
    </p:spTree>
    <p:extLst>
      <p:ext uri="{BB962C8B-B14F-4D97-AF65-F5344CB8AC3E}">
        <p14:creationId xmlns:p14="http://schemas.microsoft.com/office/powerpoint/2010/main" val="3599352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982352" y="1731264"/>
            <a:ext cx="7179296" cy="4307586"/>
          </a:xfrm>
        </p:spPr>
        <p:txBody>
          <a:bodyPr>
            <a:normAutofit/>
          </a:bodyPr>
          <a:lstStyle/>
          <a:p>
            <a:pPr marL="0" lvl="1" indent="0">
              <a:lnSpc>
                <a:spcPct val="135000"/>
              </a:lnSpc>
              <a:spcBef>
                <a:spcPts val="2400"/>
              </a:spcBef>
              <a:buNone/>
            </a:pPr>
            <a:r>
              <a:rPr lang="en-US" sz="2000" dirty="0">
                <a:latin typeface="Lexend Deca Medium" pitchFamily="2" charset="77"/>
              </a:rPr>
              <a:t>Let’s remind ourselves of what we learned about the parts of a plant.</a:t>
            </a:r>
          </a:p>
          <a:p>
            <a:pPr marL="0" lvl="1" indent="0" algn="ctr">
              <a:lnSpc>
                <a:spcPct val="135000"/>
              </a:lnSpc>
              <a:spcBef>
                <a:spcPts val="2400"/>
              </a:spcBef>
              <a:buNone/>
            </a:pPr>
            <a:r>
              <a:rPr lang="en-US" sz="4000" b="1" dirty="0">
                <a:latin typeface="Lexend Deca Black" pitchFamily="2" charset="77"/>
              </a:rPr>
              <a:t>Two Truths and </a:t>
            </a:r>
            <a:r>
              <a:rPr lang="en-US" sz="4000" b="1" dirty="0">
                <a:solidFill>
                  <a:schemeClr val="accent2"/>
                </a:solidFill>
                <a:latin typeface="Lexend Deca Black" pitchFamily="2" charset="77"/>
              </a:rPr>
              <a:t>One Lie</a:t>
            </a:r>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201808" y="819150"/>
            <a:ext cx="6108569" cy="783372"/>
          </a:xfrm>
        </p:spPr>
        <p:txBody>
          <a:bodyPr/>
          <a:lstStyle/>
          <a:p>
            <a:r>
              <a:rPr lang="en-US" dirty="0">
                <a:latin typeface="Lexend Deca Medium" pitchFamily="2" charset="77"/>
              </a:rPr>
              <a:t>Minds ON!</a:t>
            </a:r>
            <a:endParaRPr lang="en-CA" dirty="0">
              <a:latin typeface="Lexend Deca Medium" pitchFamily="2" charset="77"/>
            </a:endParaRPr>
          </a:p>
        </p:txBody>
      </p:sp>
      <p:pic>
        <p:nvPicPr>
          <p:cNvPr id="6" name="Picture 5" descr="A picture containing toy, doll, clipart&#10;&#10;Description automatically generated">
            <a:extLst>
              <a:ext uri="{FF2B5EF4-FFF2-40B4-BE49-F238E27FC236}">
                <a16:creationId xmlns:a16="http://schemas.microsoft.com/office/drawing/2014/main" id="{48180A1A-4165-41DF-BB7F-888F55853F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4717" y="3868615"/>
            <a:ext cx="1873295" cy="2095870"/>
          </a:xfrm>
          <a:prstGeom prst="rect">
            <a:avLst/>
          </a:prstGeom>
        </p:spPr>
      </p:pic>
    </p:spTree>
    <p:extLst>
      <p:ext uri="{BB962C8B-B14F-4D97-AF65-F5344CB8AC3E}">
        <p14:creationId xmlns:p14="http://schemas.microsoft.com/office/powerpoint/2010/main" val="37850868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A110-8075-4B96-AA4F-F5B9C77F6EE0}"/>
              </a:ext>
            </a:extLst>
          </p:cNvPr>
          <p:cNvSpPr>
            <a:spLocks noGrp="1"/>
          </p:cNvSpPr>
          <p:nvPr>
            <p:ph type="title"/>
          </p:nvPr>
        </p:nvSpPr>
        <p:spPr>
          <a:xfrm>
            <a:off x="1102504" y="871520"/>
            <a:ext cx="5938887" cy="786548"/>
          </a:xfrm>
        </p:spPr>
        <p:txBody>
          <a:bodyPr/>
          <a:lstStyle/>
          <a:p>
            <a:r>
              <a:rPr lang="en-US" dirty="0">
                <a:latin typeface="Lexend Deca Medium" pitchFamily="2" charset="77"/>
              </a:rPr>
              <a:t>What Do Plants Need?</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56B0F822-BDF1-49A4-9AB8-F82594FFB5D0}"/>
              </a:ext>
            </a:extLst>
          </p:cNvPr>
          <p:cNvSpPr>
            <a:spLocks noGrp="1"/>
          </p:cNvSpPr>
          <p:nvPr>
            <p:ph idx="1"/>
          </p:nvPr>
        </p:nvSpPr>
        <p:spPr>
          <a:xfrm>
            <a:off x="1197428" y="1966226"/>
            <a:ext cx="6749144" cy="4325771"/>
          </a:xfrm>
        </p:spPr>
        <p:txBody>
          <a:bodyPr>
            <a:normAutofit/>
          </a:bodyPr>
          <a:lstStyle/>
          <a:p>
            <a:pPr marL="0" indent="0">
              <a:lnSpc>
                <a:spcPct val="125000"/>
              </a:lnSpc>
              <a:spcBef>
                <a:spcPts val="2400"/>
              </a:spcBef>
              <a:buNone/>
            </a:pPr>
            <a:r>
              <a:rPr lang="en-US" sz="2000" dirty="0">
                <a:latin typeface="Lexend Deca Light" pitchFamily="2" charset="77"/>
              </a:rPr>
              <a:t>Just like humans, plants need certain things to grow and be healthy. </a:t>
            </a:r>
          </a:p>
          <a:p>
            <a:pPr marL="0" indent="0">
              <a:lnSpc>
                <a:spcPct val="125000"/>
              </a:lnSpc>
              <a:spcBef>
                <a:spcPts val="2400"/>
              </a:spcBef>
              <a:buNone/>
            </a:pPr>
            <a:r>
              <a:rPr lang="en-US" sz="2000" dirty="0">
                <a:solidFill>
                  <a:srgbClr val="FF6600"/>
                </a:solidFill>
                <a:latin typeface="Lexend Deca Light" pitchFamily="2" charset="77"/>
              </a:rPr>
              <a:t>Can you think of any?</a:t>
            </a:r>
          </a:p>
        </p:txBody>
      </p:sp>
      <p:pic>
        <p:nvPicPr>
          <p:cNvPr id="6" name="Picture 5" descr="A plant in a pot&#10;&#10;Description automatically generated with medium confidence">
            <a:extLst>
              <a:ext uri="{FF2B5EF4-FFF2-40B4-BE49-F238E27FC236}">
                <a16:creationId xmlns:a16="http://schemas.microsoft.com/office/drawing/2014/main" id="{FE4E8ACB-622B-4ABE-BD66-CFB04B8163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30113" y="2850673"/>
            <a:ext cx="1629600" cy="3026399"/>
          </a:xfrm>
          <a:prstGeom prst="rect">
            <a:avLst/>
          </a:prstGeom>
        </p:spPr>
      </p:pic>
    </p:spTree>
    <p:extLst>
      <p:ext uri="{BB962C8B-B14F-4D97-AF65-F5344CB8AC3E}">
        <p14:creationId xmlns:p14="http://schemas.microsoft.com/office/powerpoint/2010/main" val="2580581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A110-8075-4B96-AA4F-F5B9C77F6EE0}"/>
              </a:ext>
            </a:extLst>
          </p:cNvPr>
          <p:cNvSpPr>
            <a:spLocks noGrp="1"/>
          </p:cNvSpPr>
          <p:nvPr>
            <p:ph type="title"/>
          </p:nvPr>
        </p:nvSpPr>
        <p:spPr>
          <a:xfrm>
            <a:off x="1195183" y="837585"/>
            <a:ext cx="5938887" cy="786548"/>
          </a:xfrm>
        </p:spPr>
        <p:txBody>
          <a:bodyPr/>
          <a:lstStyle/>
          <a:p>
            <a:r>
              <a:rPr lang="en-US" dirty="0">
                <a:latin typeface="Lexend Deca Medium" pitchFamily="2" charset="77"/>
              </a:rPr>
              <a:t>What Do Plants Need?</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56B0F822-BDF1-49A4-9AB8-F82594FFB5D0}"/>
              </a:ext>
            </a:extLst>
          </p:cNvPr>
          <p:cNvSpPr>
            <a:spLocks noGrp="1"/>
          </p:cNvSpPr>
          <p:nvPr>
            <p:ph idx="1"/>
          </p:nvPr>
        </p:nvSpPr>
        <p:spPr>
          <a:xfrm>
            <a:off x="1195183" y="1914144"/>
            <a:ext cx="6383384" cy="4289195"/>
          </a:xfrm>
        </p:spPr>
        <p:txBody>
          <a:bodyPr>
            <a:normAutofit/>
          </a:bodyPr>
          <a:lstStyle/>
          <a:p>
            <a:pPr marL="0" indent="0">
              <a:lnSpc>
                <a:spcPct val="125000"/>
              </a:lnSpc>
              <a:spcBef>
                <a:spcPts val="2400"/>
              </a:spcBef>
              <a:buNone/>
            </a:pPr>
            <a:r>
              <a:rPr lang="en-US" sz="2000" dirty="0">
                <a:latin typeface="Lexend Deca Medium" pitchFamily="2" charset="77"/>
              </a:rPr>
              <a:t>Just like humans, plants need certain things to grow and be healthy. </a:t>
            </a:r>
          </a:p>
          <a:p>
            <a:pPr marL="0" indent="0">
              <a:lnSpc>
                <a:spcPct val="125000"/>
              </a:lnSpc>
              <a:spcBef>
                <a:spcPts val="2400"/>
              </a:spcBef>
              <a:buNone/>
            </a:pPr>
            <a:r>
              <a:rPr lang="en-US" sz="2000" dirty="0">
                <a:solidFill>
                  <a:srgbClr val="FF6600"/>
                </a:solidFill>
                <a:latin typeface="Lexend Deca Medium" pitchFamily="2" charset="77"/>
              </a:rPr>
              <a:t>Can you think of any?</a:t>
            </a:r>
          </a:p>
          <a:p>
            <a:pPr marL="0" indent="0">
              <a:lnSpc>
                <a:spcPct val="125000"/>
              </a:lnSpc>
              <a:spcBef>
                <a:spcPts val="2400"/>
              </a:spcBef>
              <a:buNone/>
            </a:pPr>
            <a:r>
              <a:rPr lang="en-US" sz="2000" b="1" i="1" dirty="0">
                <a:latin typeface="Lexend Deca Black" pitchFamily="2" charset="77"/>
              </a:rPr>
              <a:t>Light , air, water, heat, nutrients and space.</a:t>
            </a:r>
          </a:p>
          <a:p>
            <a:pPr marL="0" indent="0">
              <a:lnSpc>
                <a:spcPct val="125000"/>
              </a:lnSpc>
              <a:spcBef>
                <a:spcPts val="2400"/>
              </a:spcBef>
              <a:buNone/>
            </a:pPr>
            <a:r>
              <a:rPr lang="en-US" sz="2000" dirty="0">
                <a:solidFill>
                  <a:srgbClr val="FF6600"/>
                </a:solidFill>
                <a:latin typeface="Lexend Deca Medium" pitchFamily="2" charset="77"/>
              </a:rPr>
              <a:t>How many did you guess correctly?</a:t>
            </a:r>
          </a:p>
        </p:txBody>
      </p:sp>
      <p:pic>
        <p:nvPicPr>
          <p:cNvPr id="6" name="Picture 5" descr="A plant in a pot&#10;&#10;Description automatically generated with medium confidence">
            <a:extLst>
              <a:ext uri="{FF2B5EF4-FFF2-40B4-BE49-F238E27FC236}">
                <a16:creationId xmlns:a16="http://schemas.microsoft.com/office/drawing/2014/main" id="{FE4E8ACB-622B-4ABE-BD66-CFB04B8163D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17135" y="3071982"/>
            <a:ext cx="1318193" cy="2448072"/>
          </a:xfrm>
          <a:prstGeom prst="rect">
            <a:avLst/>
          </a:prstGeom>
        </p:spPr>
      </p:pic>
    </p:spTree>
    <p:extLst>
      <p:ext uri="{BB962C8B-B14F-4D97-AF65-F5344CB8AC3E}">
        <p14:creationId xmlns:p14="http://schemas.microsoft.com/office/powerpoint/2010/main" val="81334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Placeholder 5">
            <a:extLst>
              <a:ext uri="{FF2B5EF4-FFF2-40B4-BE49-F238E27FC236}">
                <a16:creationId xmlns:a16="http://schemas.microsoft.com/office/drawing/2014/main" id="{6B96C0E3-F821-46CE-9835-5586ECEE60F8}"/>
              </a:ext>
            </a:extLst>
          </p:cNvPr>
          <p:cNvPicPr>
            <a:picLocks noGrp="1" noChangeAspect="1"/>
          </p:cNvPicPr>
          <p:nvPr>
            <p:ph type="pic" idx="13"/>
          </p:nvPr>
        </p:nvPicPr>
        <p:blipFill rotWithShape="1">
          <a:blip r:embed="rId3" cstate="screen">
            <a:extLst>
              <a:ext uri="{28A0092B-C50C-407E-A947-70E740481C1C}">
                <a14:useLocalDpi xmlns:a14="http://schemas.microsoft.com/office/drawing/2010/main"/>
              </a:ext>
            </a:extLst>
          </a:blip>
          <a:srcRect/>
          <a:stretch/>
        </p:blipFill>
        <p:spPr>
          <a:xfrm>
            <a:off x="3674220"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ln>
            <a:noFill/>
          </a:ln>
        </p:spPr>
      </p:pic>
      <p:pic>
        <p:nvPicPr>
          <p:cNvPr id="8" name="Picture 7">
            <a:extLst>
              <a:ext uri="{FF2B5EF4-FFF2-40B4-BE49-F238E27FC236}">
                <a16:creationId xmlns:a16="http://schemas.microsoft.com/office/drawing/2014/main" id="{827C5E02-DC1A-4A51-BEB4-C80B52E6B83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Rounded Corners 15">
            <a:extLst>
              <a:ext uri="{FF2B5EF4-FFF2-40B4-BE49-F238E27FC236}">
                <a16:creationId xmlns:a16="http://schemas.microsoft.com/office/drawing/2014/main" id="{9C515114-F8F4-49AE-ADE3-01A1F0FEA531}"/>
              </a:ext>
            </a:extLst>
          </p:cNvPr>
          <p:cNvSpPr/>
          <p:nvPr/>
        </p:nvSpPr>
        <p:spPr>
          <a:xfrm>
            <a:off x="250315" y="571350"/>
            <a:ext cx="4715223" cy="5715150"/>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795625" y="879967"/>
            <a:ext cx="3624601" cy="787633"/>
          </a:xfrm>
        </p:spPr>
        <p:txBody>
          <a:bodyPr vert="horz" lIns="91440" tIns="45720" rIns="91440" bIns="45720" rtlCol="0" anchor="ctr">
            <a:normAutofit/>
          </a:bodyPr>
          <a:lstStyle/>
          <a:p>
            <a:r>
              <a:rPr lang="en-US" sz="3000" kern="1200" dirty="0">
                <a:latin typeface="Lexend Deca Medium" pitchFamily="2" charset="77"/>
              </a:rPr>
              <a:t>Light</a:t>
            </a:r>
          </a:p>
        </p:txBody>
      </p:sp>
      <p:sp>
        <p:nvSpPr>
          <p:cNvPr id="3" name="Rectangle 2">
            <a:extLst>
              <a:ext uri="{FF2B5EF4-FFF2-40B4-BE49-F238E27FC236}">
                <a16:creationId xmlns:a16="http://schemas.microsoft.com/office/drawing/2014/main" id="{40370BC9-178D-40D4-A59E-ECD846176F37}"/>
              </a:ext>
            </a:extLst>
          </p:cNvPr>
          <p:cNvSpPr/>
          <p:nvPr/>
        </p:nvSpPr>
        <p:spPr>
          <a:xfrm>
            <a:off x="336042" y="2103120"/>
            <a:ext cx="3670146" cy="1787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624697" y="2038619"/>
            <a:ext cx="4101606" cy="4865156"/>
          </a:xfrm>
        </p:spPr>
        <p:txBody>
          <a:bodyPr vert="horz" lIns="91440" tIns="45720" rIns="91440" bIns="45720" rtlCol="0">
            <a:normAutofit/>
          </a:bodyPr>
          <a:lstStyle/>
          <a:p>
            <a:pPr marL="0" indent="0">
              <a:lnSpc>
                <a:spcPct val="106000"/>
              </a:lnSpc>
              <a:spcBef>
                <a:spcPts val="1800"/>
              </a:spcBef>
              <a:buClr>
                <a:schemeClr val="dk1"/>
              </a:buClr>
              <a:buSzPts val="1800"/>
              <a:buNone/>
            </a:pPr>
            <a:r>
              <a:rPr lang="en-US" dirty="0">
                <a:solidFill>
                  <a:schemeClr val="tx1"/>
                </a:solidFill>
                <a:latin typeface="Lexend Deca Medium" pitchFamily="2" charset="77"/>
              </a:rPr>
              <a:t>Plants are amazing! They can turn sunlight and water into their own food in their leaves during a process called </a:t>
            </a:r>
            <a:r>
              <a:rPr lang="en-US" dirty="0">
                <a:solidFill>
                  <a:schemeClr val="accent2"/>
                </a:solidFill>
                <a:latin typeface="Lexend Deca Medium" pitchFamily="2" charset="77"/>
              </a:rPr>
              <a:t>photosynthesis</a:t>
            </a:r>
            <a:r>
              <a:rPr lang="en-US" dirty="0">
                <a:solidFill>
                  <a:schemeClr val="tx1"/>
                </a:solidFill>
                <a:latin typeface="Lexend Deca Medium" pitchFamily="2" charset="77"/>
              </a:rPr>
              <a:t>.</a:t>
            </a:r>
          </a:p>
        </p:txBody>
      </p:sp>
      <p:cxnSp>
        <p:nvCxnSpPr>
          <p:cNvPr id="7" name="Straight Connector 6">
            <a:extLst>
              <a:ext uri="{FF2B5EF4-FFF2-40B4-BE49-F238E27FC236}">
                <a16:creationId xmlns:a16="http://schemas.microsoft.com/office/drawing/2014/main" id="{09280138-C0A8-4401-9B95-C46422D1A086}"/>
              </a:ext>
            </a:extLst>
          </p:cNvPr>
          <p:cNvCxnSpPr/>
          <p:nvPr/>
        </p:nvCxnSpPr>
        <p:spPr>
          <a:xfrm>
            <a:off x="795625" y="1755653"/>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63469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6829</TotalTime>
  <Words>2600</Words>
  <Application>Microsoft Macintosh PowerPoint</Application>
  <PresentationFormat>On-screen Show (4:3)</PresentationFormat>
  <Paragraphs>253</Paragraphs>
  <Slides>26</Slides>
  <Notes>25</Notes>
  <HiddenSlides>0</HiddenSlides>
  <MMClips>2</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Aptos</vt:lpstr>
      <vt:lpstr>Arial</vt:lpstr>
      <vt:lpstr>Arial Rounded MT Bold</vt:lpstr>
      <vt:lpstr>Calibri</vt:lpstr>
      <vt:lpstr>IIKLH K+ Arial MT</vt:lpstr>
      <vt:lpstr>Lexend Deca Black</vt:lpstr>
      <vt:lpstr>Lexend Deca Light</vt:lpstr>
      <vt:lpstr>Lexend Deca Medium</vt:lpstr>
      <vt:lpstr>Nunito Sans</vt:lpstr>
      <vt:lpstr>Symbol</vt:lpstr>
      <vt:lpstr>Office Theme</vt:lpstr>
      <vt:lpstr>PowerPoint Presentation</vt:lpstr>
      <vt:lpstr>Notes to Teachers</vt:lpstr>
      <vt:lpstr>Expectations</vt:lpstr>
      <vt:lpstr>PowerPoint Presentation</vt:lpstr>
      <vt:lpstr>Learning Goals</vt:lpstr>
      <vt:lpstr>Minds ON!</vt:lpstr>
      <vt:lpstr>What Do Plants Need?</vt:lpstr>
      <vt:lpstr>What Do Plants Need?</vt:lpstr>
      <vt:lpstr>Light</vt:lpstr>
      <vt:lpstr>Photosynthesis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Nutrients</vt:lpstr>
      <vt:lpstr>Check In!  </vt:lpstr>
      <vt:lpstr>PowerPoint Presentation</vt:lpstr>
      <vt:lpstr>PowerPoint Presentation</vt:lpstr>
      <vt:lpstr>PowerPoint Presentation</vt:lpstr>
      <vt:lpstr>Check In – What’s Next?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Ratz</dc:creator>
  <cp:lastModifiedBy>Nicole Koopstra</cp:lastModifiedBy>
  <cp:revision>165</cp:revision>
  <cp:lastPrinted>2022-12-13T20:08:31Z</cp:lastPrinted>
  <dcterms:created xsi:type="dcterms:W3CDTF">2022-06-20T17:57:32Z</dcterms:created>
  <dcterms:modified xsi:type="dcterms:W3CDTF">2024-10-03T17:39:06Z</dcterms:modified>
</cp:coreProperties>
</file>